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tmp" ContentType="image/png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338" r:id="rId3"/>
    <p:sldId id="350" r:id="rId4"/>
    <p:sldId id="340" r:id="rId5"/>
    <p:sldId id="341" r:id="rId6"/>
    <p:sldId id="352" r:id="rId7"/>
    <p:sldId id="339" r:id="rId8"/>
    <p:sldId id="349" r:id="rId9"/>
    <p:sldId id="351" r:id="rId10"/>
    <p:sldId id="337" r:id="rId11"/>
    <p:sldId id="332" r:id="rId12"/>
    <p:sldId id="333" r:id="rId13"/>
    <p:sldId id="334" r:id="rId14"/>
    <p:sldId id="335" r:id="rId15"/>
    <p:sldId id="342" r:id="rId16"/>
    <p:sldId id="343" r:id="rId17"/>
    <p:sldId id="344" r:id="rId18"/>
    <p:sldId id="346" r:id="rId19"/>
  </p:sldIdLst>
  <p:sldSz cx="12192000" cy="6858000"/>
  <p:notesSz cx="6858000" cy="9144000"/>
  <p:custShowLst>
    <p:custShow name="Looping First Slide" id="0">
      <p:sldLst/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Rg st="1" end="21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B478"/>
    <a:srgbClr val="7DB482"/>
    <a:srgbClr val="7DB47D"/>
    <a:srgbClr val="78B47D"/>
    <a:srgbClr val="78B478"/>
    <a:srgbClr val="78B473"/>
    <a:srgbClr val="78B46E"/>
    <a:srgbClr val="78B469"/>
    <a:srgbClr val="78B460"/>
    <a:srgbClr val="73B4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46" autoAdjust="0"/>
    <p:restoredTop sz="94660"/>
  </p:normalViewPr>
  <p:slideViewPr>
    <p:cSldViewPr snapToGrid="0">
      <p:cViewPr>
        <p:scale>
          <a:sx n="82" d="100"/>
          <a:sy n="82" d="100"/>
        </p:scale>
        <p:origin x="520" y="5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3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1C6CD1-6505-4A02-AA2B-1A8C200F3A79}" type="doc">
      <dgm:prSet loTypeId="urn:diagrams.loki3.com/TabbedArc+Icon" loCatId="relationship" qsTypeId="urn:microsoft.com/office/officeart/2005/8/quickstyle/simple1" qsCatId="simple" csTypeId="urn:microsoft.com/office/officeart/2005/8/colors/accent1_2" csCatId="accent1" phldr="1"/>
      <dgm:spPr/>
    </dgm:pt>
    <dgm:pt modelId="{EF31F77B-94B4-4CF0-B35A-E1CA62D19057}">
      <dgm:prSet phldrT="[Text]"/>
      <dgm:spPr/>
      <dgm:t>
        <a:bodyPr anchor="t"/>
        <a:lstStyle/>
        <a:p>
          <a:r>
            <a:rPr lang="en-US" dirty="0"/>
            <a:t>OWL</a:t>
          </a:r>
        </a:p>
      </dgm:t>
    </dgm:pt>
    <dgm:pt modelId="{064242C1-B7B8-4004-B491-6D9964782879}" type="parTrans" cxnId="{7C82227A-994A-4778-AD62-BE88DF553A46}">
      <dgm:prSet/>
      <dgm:spPr/>
      <dgm:t>
        <a:bodyPr/>
        <a:lstStyle/>
        <a:p>
          <a:endParaRPr lang="en-US"/>
        </a:p>
      </dgm:t>
    </dgm:pt>
    <dgm:pt modelId="{47B9D0A0-E5DE-4DC6-B599-89F1487B2CC7}" type="sibTrans" cxnId="{7C82227A-994A-4778-AD62-BE88DF553A46}">
      <dgm:prSet/>
      <dgm:spPr/>
      <dgm:t>
        <a:bodyPr/>
        <a:lstStyle/>
        <a:p>
          <a:endParaRPr lang="en-US"/>
        </a:p>
      </dgm:t>
    </dgm:pt>
    <dgm:pt modelId="{CEA02400-6CAA-4746-9B78-827B2DB9269C}">
      <dgm:prSet phldrT="[Text]"/>
      <dgm:spPr/>
      <dgm:t>
        <a:bodyPr anchor="t"/>
        <a:lstStyle/>
        <a:p>
          <a:r>
            <a:rPr lang="en-US" dirty="0"/>
            <a:t>UML</a:t>
          </a:r>
        </a:p>
      </dgm:t>
    </dgm:pt>
    <dgm:pt modelId="{16C88837-BEAE-49C6-9AFE-25432136F879}" type="parTrans" cxnId="{D70559BC-A4F4-4081-8444-45A2F9E46ABA}">
      <dgm:prSet/>
      <dgm:spPr/>
      <dgm:t>
        <a:bodyPr/>
        <a:lstStyle/>
        <a:p>
          <a:endParaRPr lang="en-US"/>
        </a:p>
      </dgm:t>
    </dgm:pt>
    <dgm:pt modelId="{C8163C0C-3460-4FB2-A433-205A4974C92E}" type="sibTrans" cxnId="{D70559BC-A4F4-4081-8444-45A2F9E46ABA}">
      <dgm:prSet/>
      <dgm:spPr/>
      <dgm:t>
        <a:bodyPr/>
        <a:lstStyle/>
        <a:p>
          <a:endParaRPr lang="en-US"/>
        </a:p>
      </dgm:t>
    </dgm:pt>
    <dgm:pt modelId="{C30DB99C-DBBB-4346-8454-A5466B1BB13E}">
      <dgm:prSet phldrT="[Text]"/>
      <dgm:spPr/>
      <dgm:t>
        <a:bodyPr anchor="t"/>
        <a:lstStyle/>
        <a:p>
          <a:r>
            <a:rPr lang="en-US" dirty="0"/>
            <a:t>XSD</a:t>
          </a:r>
        </a:p>
      </dgm:t>
    </dgm:pt>
    <dgm:pt modelId="{3B4A0EDD-2FDE-42F1-B85A-FD12F8D61818}" type="parTrans" cxnId="{46759546-82F4-4EF2-8C1E-76F59AB357B0}">
      <dgm:prSet/>
      <dgm:spPr/>
      <dgm:t>
        <a:bodyPr/>
        <a:lstStyle/>
        <a:p>
          <a:endParaRPr lang="en-US"/>
        </a:p>
      </dgm:t>
    </dgm:pt>
    <dgm:pt modelId="{BD7DD1F4-22FD-4764-8B2B-4E3C103DC236}" type="sibTrans" cxnId="{46759546-82F4-4EF2-8C1E-76F59AB357B0}">
      <dgm:prSet/>
      <dgm:spPr/>
      <dgm:t>
        <a:bodyPr/>
        <a:lstStyle/>
        <a:p>
          <a:endParaRPr lang="en-US"/>
        </a:p>
      </dgm:t>
    </dgm:pt>
    <dgm:pt modelId="{15A23671-EA55-4641-B3AB-1EEAF0C79D21}" type="pres">
      <dgm:prSet presAssocID="{111C6CD1-6505-4A02-AA2B-1A8C200F3A79}" presName="Name0" presStyleCnt="0">
        <dgm:presLayoutVars>
          <dgm:dir/>
          <dgm:resizeHandles val="exact"/>
        </dgm:presLayoutVars>
      </dgm:prSet>
      <dgm:spPr/>
    </dgm:pt>
    <dgm:pt modelId="{31FFD88E-43D1-4633-8FA3-4988BFBCC12E}" type="pres">
      <dgm:prSet presAssocID="{EF31F77B-94B4-4CF0-B35A-E1CA62D19057}" presName="twoplus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46FBCB-BFBB-41E6-BC12-EDF0EB27109B}" type="pres">
      <dgm:prSet presAssocID="{CEA02400-6CAA-4746-9B78-827B2DB9269C}" presName="twoplus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1E2AE9-9E20-453B-9A5F-88E28A611AC0}" type="pres">
      <dgm:prSet presAssocID="{C30DB99C-DBBB-4346-8454-A5466B1BB13E}" presName="twoplus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5A39EFE-4B19-F042-BEE3-AC66050041E7}" type="presOf" srcId="{C30DB99C-DBBB-4346-8454-A5466B1BB13E}" destId="{121E2AE9-9E20-453B-9A5F-88E28A611AC0}" srcOrd="0" destOrd="0" presId="urn:diagrams.loki3.com/TabbedArc+Icon"/>
    <dgm:cxn modelId="{46759546-82F4-4EF2-8C1E-76F59AB357B0}" srcId="{111C6CD1-6505-4A02-AA2B-1A8C200F3A79}" destId="{C30DB99C-DBBB-4346-8454-A5466B1BB13E}" srcOrd="2" destOrd="0" parTransId="{3B4A0EDD-2FDE-42F1-B85A-FD12F8D61818}" sibTransId="{BD7DD1F4-22FD-4764-8B2B-4E3C103DC236}"/>
    <dgm:cxn modelId="{A9A6C8D0-CD48-B141-AC77-DEB45B495779}" type="presOf" srcId="{EF31F77B-94B4-4CF0-B35A-E1CA62D19057}" destId="{31FFD88E-43D1-4633-8FA3-4988BFBCC12E}" srcOrd="0" destOrd="0" presId="urn:diagrams.loki3.com/TabbedArc+Icon"/>
    <dgm:cxn modelId="{A69275FE-0D5F-E24A-9953-8236742EE4A4}" type="presOf" srcId="{CEA02400-6CAA-4746-9B78-827B2DB9269C}" destId="{3246FBCB-BFBB-41E6-BC12-EDF0EB27109B}" srcOrd="0" destOrd="0" presId="urn:diagrams.loki3.com/TabbedArc+Icon"/>
    <dgm:cxn modelId="{7C82227A-994A-4778-AD62-BE88DF553A46}" srcId="{111C6CD1-6505-4A02-AA2B-1A8C200F3A79}" destId="{EF31F77B-94B4-4CF0-B35A-E1CA62D19057}" srcOrd="0" destOrd="0" parTransId="{064242C1-B7B8-4004-B491-6D9964782879}" sibTransId="{47B9D0A0-E5DE-4DC6-B599-89F1487B2CC7}"/>
    <dgm:cxn modelId="{163DB154-A2C2-D841-91BE-A2A3DF325210}" type="presOf" srcId="{111C6CD1-6505-4A02-AA2B-1A8C200F3A79}" destId="{15A23671-EA55-4641-B3AB-1EEAF0C79D21}" srcOrd="0" destOrd="0" presId="urn:diagrams.loki3.com/TabbedArc+Icon"/>
    <dgm:cxn modelId="{D70559BC-A4F4-4081-8444-45A2F9E46ABA}" srcId="{111C6CD1-6505-4A02-AA2B-1A8C200F3A79}" destId="{CEA02400-6CAA-4746-9B78-827B2DB9269C}" srcOrd="1" destOrd="0" parTransId="{16C88837-BEAE-49C6-9AFE-25432136F879}" sibTransId="{C8163C0C-3460-4FB2-A433-205A4974C92E}"/>
    <dgm:cxn modelId="{8648A0A1-1315-2447-8549-43FC7B41715F}" type="presParOf" srcId="{15A23671-EA55-4641-B3AB-1EEAF0C79D21}" destId="{31FFD88E-43D1-4633-8FA3-4988BFBCC12E}" srcOrd="0" destOrd="0" presId="urn:diagrams.loki3.com/TabbedArc+Icon"/>
    <dgm:cxn modelId="{94DCD7A6-F03D-D84F-BDE6-5341B46BF57B}" type="presParOf" srcId="{15A23671-EA55-4641-B3AB-1EEAF0C79D21}" destId="{3246FBCB-BFBB-41E6-BC12-EDF0EB27109B}" srcOrd="1" destOrd="0" presId="urn:diagrams.loki3.com/TabbedArc+Icon"/>
    <dgm:cxn modelId="{43ADDEC8-E16E-9B43-A19C-D4E64C638C33}" type="presParOf" srcId="{15A23671-EA55-4641-B3AB-1EEAF0C79D21}" destId="{121E2AE9-9E20-453B-9A5F-88E28A611AC0}" srcOrd="2" destOrd="0" presId="urn:diagrams.loki3.com/TabbedArc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FFD88E-43D1-4633-8FA3-4988BFBCC12E}">
      <dsp:nvSpPr>
        <dsp:cNvPr id="0" name=""/>
        <dsp:cNvSpPr/>
      </dsp:nvSpPr>
      <dsp:spPr>
        <a:xfrm rot="19200000">
          <a:off x="125904" y="1098074"/>
          <a:ext cx="2659675" cy="1728789"/>
        </a:xfrm>
        <a:prstGeom prst="round2Same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82550" rIns="247650" bIns="82550" numCol="1" spcCol="1270" anchor="t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/>
            <a:t>OWL</a:t>
          </a:r>
        </a:p>
      </dsp:txBody>
      <dsp:txXfrm>
        <a:off x="237420" y="1172595"/>
        <a:ext cx="2490889" cy="1644396"/>
      </dsp:txXfrm>
    </dsp:sp>
    <dsp:sp modelId="{3246FBCB-BFBB-41E6-BC12-EDF0EB27109B}">
      <dsp:nvSpPr>
        <dsp:cNvPr id="0" name=""/>
        <dsp:cNvSpPr/>
      </dsp:nvSpPr>
      <dsp:spPr>
        <a:xfrm>
          <a:off x="3142260" y="210"/>
          <a:ext cx="2659675" cy="1728789"/>
        </a:xfrm>
        <a:prstGeom prst="round2Same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82550" rIns="247650" bIns="82550" numCol="1" spcCol="1270" anchor="t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/>
            <a:t>UML</a:t>
          </a:r>
        </a:p>
      </dsp:txBody>
      <dsp:txXfrm>
        <a:off x="3226653" y="84603"/>
        <a:ext cx="2490889" cy="1644396"/>
      </dsp:txXfrm>
    </dsp:sp>
    <dsp:sp modelId="{121E2AE9-9E20-453B-9A5F-88E28A611AC0}">
      <dsp:nvSpPr>
        <dsp:cNvPr id="0" name=""/>
        <dsp:cNvSpPr/>
      </dsp:nvSpPr>
      <dsp:spPr>
        <a:xfrm rot="2400000">
          <a:off x="6158615" y="1098074"/>
          <a:ext cx="2659675" cy="1728789"/>
        </a:xfrm>
        <a:prstGeom prst="round2Same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82550" rIns="247650" bIns="82550" numCol="1" spcCol="1270" anchor="t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/>
            <a:t>XSD</a:t>
          </a:r>
        </a:p>
      </dsp:txBody>
      <dsp:txXfrm>
        <a:off x="6215885" y="1172595"/>
        <a:ext cx="2490889" cy="1644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TabbedArc+Icon">
  <dgm:title val="Tabbed Arc"/>
  <dgm:desc val="Use to show a set of related items arcing over a common area.  Best with small amounts of text."/>
  <dgm:catLst>
    <dgm:cat type="relationship" pri="20500"/>
    <dgm:cat type="officeonline" pri="4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1">
        <dgm:alg type="cycle"/>
      </dgm:if>
      <dgm:else name="Name3">
        <dgm:choose name="Name4">
          <dgm:if name="Name5" axis="ch" ptType="node" func="cnt" op="lte" val="3">
            <dgm:choose name="Name6">
              <dgm:if name="Name7" func="var" arg="dir" op="equ" val="norm">
                <dgm:alg type="cycle">
                  <dgm:param type="stAng" val="-40"/>
                  <dgm:param type="spanAng" val="80"/>
                  <dgm:param type="rotPath" val="alongPath"/>
                </dgm:alg>
              </dgm:if>
              <dgm:else name="Name8">
                <dgm:alg type="cycle">
                  <dgm:param type="stAng" val="40"/>
                  <dgm:param type="spanAng" val="-80"/>
                  <dgm:param type="rotPath" val="alongPath"/>
                </dgm:alg>
              </dgm:else>
            </dgm:choose>
          </dgm:if>
          <dgm:else name="Name9">
            <dgm:choose name="Name10">
              <dgm:if name="Name11" func="var" arg="dir" op="equ" val="norm">
                <dgm:alg type="cycle">
                  <dgm:param type="stAng" val="-60"/>
                  <dgm:param type="spanAng" val="120"/>
                  <dgm:param type="rotPath" val="alongPath"/>
                </dgm:alg>
              </dgm:if>
              <dgm:else name="Name12">
                <dgm:alg type="cycle">
                  <dgm:param type="stAng" val="60"/>
                  <dgm:param type="spanAng" val="-120"/>
                  <dgm:param type="rotPath" val="alongPath"/>
                </dgm:alg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hoose name="Name13">
      <dgm:if name="Name14" axis="ch" ptType="node" func="cnt" op="equ" val="2">
        <dgm:constrLst>
          <dgm:constr type="w" for="ch" ptType="node" refType="w"/>
          <dgm:constr type="primFontSz" for="ch" ptType="node" op="equ" val="65"/>
          <dgm:constr type="sibSp" refType="w" fact="0.22"/>
        </dgm:constrLst>
      </dgm:if>
      <dgm:else name="Name15">
        <dgm:constrLst>
          <dgm:constr type="w" for="ch" ptType="node" refType="w"/>
          <dgm:constr type="primFontSz" for="ch" ptType="node" op="equ" val="65"/>
          <dgm:constr type="sibSp" refType="w" fact="0.14"/>
        </dgm:constrLst>
      </dgm:else>
    </dgm:choose>
    <dgm:ruleLst/>
    <dgm:forEach name="Name16" axis="ch" ptType="node">
      <dgm:choose name="Name17">
        <dgm:if name="Name18" axis="par ch" ptType="doc node" func="cnt" op="equ" val="1">
          <dgm:layoutNode name="one">
            <dgm:varLst>
              <dgm:bulletEnabled val="1"/>
            </dgm:varLst>
            <dgm:alg type="tx"/>
            <dgm:shape xmlns:r="http://schemas.openxmlformats.org/officeDocument/2006/relationships" type="round2SameRect" r:blip="">
              <dgm:adjLst/>
            </dgm:shape>
            <dgm:presOf axis="desOrSelf" ptType="node"/>
            <dgm:constrLst>
              <dgm:constr type="h" refType="w" fact="0.65"/>
              <dgm:constr type="tMarg" refType="primFontSz" fact="0.1"/>
              <dgm:constr type="bMarg" refType="primFontSz" fact="0.1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9">
          <dgm:layoutNode name="twoplus">
            <dgm:varLst>
              <dgm:bulletEnabled val="1"/>
            </dgm:varLst>
            <dgm:alg type="tx">
              <dgm:param type="autoTxRot" val="grav"/>
            </dgm:alg>
            <dgm:shape xmlns:r="http://schemas.openxmlformats.org/officeDocument/2006/relationships" type="round2SameRect" r:blip="">
              <dgm:adjLst/>
            </dgm:shape>
            <dgm:presOf axis="desOrSelf" ptType="node"/>
            <dgm:constrLst>
              <dgm:constr type="h" refType="w" fact="0.65"/>
              <dgm:constr type="tMarg" refType="primFontSz" fact="0.1"/>
              <dgm:constr type="bMarg" refType="primFontSz" fact="0.1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81802-21E7-4BF6-8976-CA5C609606DA}" type="datetimeFigureOut">
              <a:rPr lang="en-US" smtClean="0"/>
              <a:t>10/2/17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2CC192-A7E8-476C-9DA7-BE3D07DB6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8651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55A85-8CA7-429D-9199-7310C15E75F3}" type="datetimeFigureOut">
              <a:rPr lang="en-US" smtClean="0"/>
              <a:t>10/2/17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0826E7-CD06-4CA4-92EF-785F19B54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85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87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87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C900356-B839-0B41-86C7-8BC14EE177FC}" type="slidenum">
              <a:rPr lang="en-US" altLang="en-US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94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08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208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8D6E844-10B9-F244-B16E-1546DEE1EE90}" type="slidenum">
              <a:rPr lang="en-US" altLang="en-US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222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627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05264" y="-3509"/>
            <a:ext cx="815741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2716" y="4652796"/>
            <a:ext cx="4764505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038D-0246-412E-B82A-85192C83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647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A3AF7C-D845-4359-B213-2365FDBE2AF7}" type="datetime1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038D-0246-412E-B82A-85192C83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567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038D-0246-412E-B82A-85192C83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2967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0" y="6557211"/>
            <a:ext cx="12192000" cy="307777"/>
          </a:xfrm>
          <a:prstGeom prst="rect">
            <a:avLst/>
          </a:prstGeom>
          <a:solidFill>
            <a:srgbClr val="0B5D73"/>
          </a:solidFill>
        </p:spPr>
        <p:txBody>
          <a:bodyPr wrap="square" rtlCol="0">
            <a:spAutoFit/>
          </a:bodyPr>
          <a:lstStyle/>
          <a:p>
            <a:r>
              <a:rPr lang="en-US" sz="1400" spc="1200" dirty="0">
                <a:solidFill>
                  <a:schemeClr val="bg1">
                    <a:lumMod val="85000"/>
                  </a:schemeClr>
                </a:solidFill>
              </a:rPr>
              <a:t>   </a:t>
            </a:r>
            <a:r>
              <a:rPr lang="en-US" sz="1400" b="0" spc="1200" dirty="0">
                <a:solidFill>
                  <a:schemeClr val="bg1">
                    <a:lumMod val="85000"/>
                  </a:schemeClr>
                </a:solidFill>
              </a:rPr>
              <a:t>NIST</a:t>
            </a:r>
            <a:r>
              <a:rPr lang="en-US" sz="1400" spc="1200" baseline="0" dirty="0">
                <a:solidFill>
                  <a:schemeClr val="bg1">
                    <a:lumMod val="85000"/>
                  </a:schemeClr>
                </a:solidFill>
              </a:rPr>
              <a:t> smart grid program</a:t>
            </a:r>
            <a:endParaRPr lang="en-US" sz="1400" spc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>
          <a:xfrm>
            <a:off x="9172742" y="6557211"/>
            <a:ext cx="2844800" cy="300789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F422EB0B-BFC6-5D4E-B2F0-5FDBF2A8DAB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2192000" cy="695739"/>
          </a:xfrm>
          <a:prstGeom prst="rect">
            <a:avLst/>
          </a:prstGeom>
          <a:gradFill flip="none" rotWithShape="1">
            <a:gsLst>
              <a:gs pos="0">
                <a:srgbClr val="0B5D73"/>
              </a:gs>
              <a:gs pos="50000">
                <a:srgbClr val="0B5D73"/>
              </a:gs>
              <a:gs pos="100000">
                <a:srgbClr val="0B5D73">
                  <a:alpha val="35000"/>
                </a:srgbClr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66962" y="-6156"/>
            <a:ext cx="11650579" cy="70189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64511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Content (large-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hContent2"/>
          <p:cNvSpPr>
            <a:spLocks noGrp="1"/>
          </p:cNvSpPr>
          <p:nvPr>
            <p:ph sz="half" idx="1" hasCustomPrompt="1"/>
          </p:nvPr>
        </p:nvSpPr>
        <p:spPr>
          <a:xfrm>
            <a:off x="4280123" y="1306515"/>
            <a:ext cx="7443692" cy="5291137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phContent1"/>
          <p:cNvSpPr>
            <a:spLocks noGrp="1"/>
          </p:cNvSpPr>
          <p:nvPr>
            <p:ph sz="half" idx="2" hasCustomPrompt="1"/>
          </p:nvPr>
        </p:nvSpPr>
        <p:spPr>
          <a:xfrm>
            <a:off x="468923" y="1306515"/>
            <a:ext cx="3633231" cy="5291137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phSection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187569" y="115200"/>
            <a:ext cx="6688016" cy="140400"/>
          </a:xfrm>
        </p:spPr>
        <p:txBody>
          <a:bodyPr/>
          <a:lstStyle>
            <a:lvl1pPr marL="0" indent="0">
              <a:buNone/>
              <a:defRPr sz="1000" baseline="0">
                <a:solidFill>
                  <a:srgbClr val="808080"/>
                </a:solidFill>
              </a:defRPr>
            </a:lvl1pPr>
          </a:lstStyle>
          <a:p>
            <a:pPr lvl="0"/>
            <a:r>
              <a:rPr lang="en-US" noProof="0" dirty="0"/>
              <a:t>Click to add Section Title</a:t>
            </a:r>
          </a:p>
        </p:txBody>
      </p:sp>
      <p:sp>
        <p:nvSpPr>
          <p:cNvPr id="6" name="tl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6561696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pos="5538">
          <p15:clr>
            <a:srgbClr val="A4A3A4"/>
          </p15:clr>
        </p15:guide>
        <p15:guide id="2" pos="221">
          <p15:clr>
            <a:srgbClr val="A4A3A4"/>
          </p15:clr>
        </p15:guide>
        <p15:guide id="3" orient="horz" pos="823">
          <p15:clr>
            <a:srgbClr val="A4A3A4"/>
          </p15:clr>
        </p15:guide>
        <p15:guide id="4" orient="horz" pos="4156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47776"/>
            <a:ext cx="10515600" cy="51530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038D-0246-412E-B82A-85192C83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1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C69DE6-D80C-4F4B-A377-F4F9D790694E}" type="datetime1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038D-0246-412E-B82A-85192C83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223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66826"/>
            <a:ext cx="5181600" cy="51149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66826"/>
            <a:ext cx="5181600" cy="51149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038D-0246-412E-B82A-85192C83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10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EC667E-4229-4181-9187-2EACDB2AF078}" type="datetime1">
              <a:rPr lang="en-US" smtClean="0"/>
              <a:t>10/2/17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038D-0246-412E-B82A-85192C83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74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038D-0246-412E-B82A-85192C83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523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038D-0246-412E-B82A-85192C83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76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038D-0246-412E-B82A-85192C83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888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038D-0246-412E-B82A-85192C83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98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6" Type="http://schemas.openxmlformats.org/officeDocument/2006/relationships/image" Target="../media/image2.png"/><Relationship Id="rId17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47774"/>
            <a:ext cx="10515600" cy="5114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655" y="6534150"/>
            <a:ext cx="12189345" cy="323850"/>
          </a:xfrm>
          <a:prstGeom prst="rect">
            <a:avLst/>
          </a:prstGeom>
        </p:spPr>
      </p:pic>
      <p:pic>
        <p:nvPicPr>
          <p:cNvPr id="8" name="Picture 2" descr="ELi Site Logo Banner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2" y="6558613"/>
            <a:ext cx="1371598" cy="2743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1118151" y="6585284"/>
            <a:ext cx="190045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rgbClr val="339966"/>
                </a:solidFill>
                <a:latin typeface="Calibri" panose="020F0502020204030204" pitchFamily="34" charset="0"/>
              </a:rPr>
              <a:t>engineering laboratory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3489961" y="6566234"/>
            <a:ext cx="5212079" cy="27432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39525" y="6566234"/>
            <a:ext cx="571500" cy="23449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lang="en-US" sz="1400" kern="1200" smtClean="0">
                <a:solidFill>
                  <a:srgbClr val="339966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</a:lstStyle>
          <a:p>
            <a:fld id="{E4A0038D-0246-412E-B82A-85192C832CB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545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6.emf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jpeg"/><Relationship Id="rId8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34.jpeg"/><Relationship Id="rId5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hyperlink" Target="https://pages.nist.gov/cpspwg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6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microsoft.com/office/2007/relationships/hdphoto" Target="../media/hdphoto1.wdp"/><Relationship Id="rId7" Type="http://schemas.openxmlformats.org/officeDocument/2006/relationships/image" Target="../media/image16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9361" y="174927"/>
            <a:ext cx="8157410" cy="1771841"/>
          </a:xfrm>
        </p:spPr>
        <p:txBody>
          <a:bodyPr>
            <a:normAutofit fontScale="90000"/>
          </a:bodyPr>
          <a:lstStyle/>
          <a:p>
            <a:r>
              <a:rPr lang="en-US" sz="5300" dirty="0"/>
              <a:t>CPS </a:t>
            </a:r>
            <a:r>
              <a:rPr lang="en-US" sz="5300" dirty="0" smtClean="0"/>
              <a:t>Trustworthiness for Aerospace and Defense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dirty="0" smtClean="0"/>
              <a:t>Sept</a:t>
            </a:r>
            <a:r>
              <a:rPr lang="en-US" sz="2800" dirty="0"/>
              <a:t>. </a:t>
            </a:r>
            <a:r>
              <a:rPr lang="en-US" sz="2800" dirty="0" smtClean="0"/>
              <a:t>22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 2017-Aerotech CPSS</a:t>
            </a:r>
            <a:endParaRPr lang="en-US" sz="280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122472" y="4811822"/>
            <a:ext cx="4764505" cy="932996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0"/>
              </a:spcBef>
            </a:pPr>
            <a:r>
              <a:rPr lang="en-US" sz="2000" b="1" dirty="0" smtClean="0"/>
              <a:t>E.R. Griffor</a:t>
            </a:r>
          </a:p>
          <a:p>
            <a:pPr>
              <a:spcBef>
                <a:spcPts val="0"/>
              </a:spcBef>
            </a:pPr>
            <a:r>
              <a:rPr lang="en-US" sz="2000" b="1" dirty="0" smtClean="0"/>
              <a:t>Assoc. Director for CPS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Smart </a:t>
            </a:r>
            <a:r>
              <a:rPr lang="en-US" sz="2000" dirty="0"/>
              <a:t>Grid and Cyber-Physical Systems Program </a:t>
            </a:r>
            <a:r>
              <a:rPr lang="en-US" sz="2000" dirty="0" smtClean="0"/>
              <a:t>Office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038D-0246-412E-B82A-85192C832C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65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231775"/>
            <a:ext cx="10515600" cy="711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 smtClean="0"/>
              <a:t>CPS Mission Analysis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/>
            </a:extLst>
          </p:cNvPr>
          <p:cNvSpPr>
            <a:spLocks noGrp="1"/>
          </p:cNvSpPr>
          <p:nvPr>
            <p:ph idx="1"/>
          </p:nvPr>
        </p:nvSpPr>
        <p:spPr>
          <a:xfrm>
            <a:off x="509588" y="2309813"/>
            <a:ext cx="6134100" cy="3605212"/>
          </a:xfrm>
        </p:spPr>
        <p:txBody>
          <a:bodyPr rtlCol="0">
            <a:normAutofit/>
          </a:bodyPr>
          <a:lstStyle/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What is </a:t>
            </a:r>
            <a:r>
              <a:rPr lang="en-US" dirty="0" smtClean="0"/>
              <a:t>the CPS mission?</a:t>
            </a:r>
            <a:endParaRPr lang="en-US" dirty="0"/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How </a:t>
            </a:r>
            <a:r>
              <a:rPr lang="en-US" dirty="0" smtClean="0"/>
              <a:t>was the CPS designed, built </a:t>
            </a:r>
            <a:r>
              <a:rPr lang="en-US" dirty="0"/>
              <a:t>and </a:t>
            </a:r>
            <a:r>
              <a:rPr lang="en-US" dirty="0" smtClean="0"/>
              <a:t>assured? System elements?</a:t>
            </a:r>
            <a:endParaRPr lang="en-US" dirty="0"/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What discipline do we need to address </a:t>
            </a:r>
            <a:r>
              <a:rPr lang="en-US" dirty="0" smtClean="0"/>
              <a:t>mission concerns?</a:t>
            </a:r>
            <a:endParaRPr lang="en-US" dirty="0"/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What needs to be the </a:t>
            </a:r>
            <a:r>
              <a:rPr lang="en-US" dirty="0" smtClean="0"/>
              <a:t>core mission tools?</a:t>
            </a:r>
            <a:endParaRPr lang="en-US" dirty="0"/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1439525" y="6565900"/>
            <a:ext cx="571500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25000"/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Courier New" charset="0"/>
              <a:buChar char="o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fld id="{BFB3F0D9-A02B-034F-8B3D-3C096C183A50}" type="slidenum">
              <a:rPr altLang="en-US" sz="1400">
                <a:solidFill>
                  <a:srgbClr val="339966"/>
                </a:solidFill>
                <a:latin typeface="Calibri" charset="0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Tx/>
                <a:buFontTx/>
                <a:buNone/>
              </a:pPr>
              <a:t>10</a:t>
            </a:fld>
            <a:endParaRPr altLang="en-US" sz="1400">
              <a:solidFill>
                <a:srgbClr val="339966"/>
              </a:solidFill>
              <a:latin typeface="Calibri" charset="0"/>
            </a:endParaRPr>
          </a:p>
        </p:txBody>
      </p:sp>
      <p:sp>
        <p:nvSpPr>
          <p:cNvPr id="24580" name="TextBox 5"/>
          <p:cNvSpPr txBox="1">
            <a:spLocks noChangeArrowheads="1"/>
          </p:cNvSpPr>
          <p:nvPr/>
        </p:nvSpPr>
        <p:spPr bwMode="auto">
          <a:xfrm>
            <a:off x="322262" y="985811"/>
            <a:ext cx="6891338" cy="1089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25000"/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Courier New" charset="0"/>
              <a:buChar char="o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en-US" sz="2400" b="1" i="1" dirty="0" smtClean="0">
                <a:solidFill>
                  <a:srgbClr val="C00000"/>
                </a:solidFill>
              </a:rPr>
              <a:t>CPS Framework aims </a:t>
            </a:r>
            <a:r>
              <a:rPr lang="en-US" altLang="en-US" sz="2400" b="1" i="1" dirty="0">
                <a:solidFill>
                  <a:srgbClr val="C00000"/>
                </a:solidFill>
              </a:rPr>
              <a:t>to address key CPS challenges: how we conceive, design, build, deliver and </a:t>
            </a:r>
            <a:r>
              <a:rPr lang="en-US" altLang="en-US" sz="2400" b="1" i="1" dirty="0" smtClean="0">
                <a:solidFill>
                  <a:srgbClr val="C00000"/>
                </a:solidFill>
              </a:rPr>
              <a:t>maintain and protect </a:t>
            </a:r>
            <a:r>
              <a:rPr lang="en-US" altLang="en-US" sz="2400" b="1" i="1" dirty="0">
                <a:solidFill>
                  <a:srgbClr val="C00000"/>
                </a:solidFill>
              </a:rPr>
              <a:t>them. </a:t>
            </a:r>
          </a:p>
        </p:txBody>
      </p:sp>
      <p:pic>
        <p:nvPicPr>
          <p:cNvPr id="24581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828675"/>
            <a:ext cx="2803525" cy="224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12">
            <a:extLst>
              <a:ext uri="{FF2B5EF4-FFF2-40B4-BE49-F238E27FC236}"/>
            </a:extLst>
          </p:cNvPr>
          <p:cNvCxnSpPr/>
          <p:nvPr/>
        </p:nvCxnSpPr>
        <p:spPr>
          <a:xfrm flipV="1">
            <a:off x="3475038" y="400050"/>
            <a:ext cx="5491162" cy="211772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/>
            </a:extLst>
          </p:cNvPr>
          <p:cNvCxnSpPr/>
          <p:nvPr/>
        </p:nvCxnSpPr>
        <p:spPr>
          <a:xfrm flipV="1">
            <a:off x="5761038" y="2779713"/>
            <a:ext cx="1452562" cy="2921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4920343" y="4370388"/>
            <a:ext cx="6966750" cy="2049264"/>
            <a:chOff x="4920343" y="4370388"/>
            <a:chExt cx="6966750" cy="2049264"/>
          </a:xfrm>
        </p:grpSpPr>
        <p:sp>
          <p:nvSpPr>
            <p:cNvPr id="24585" name="TextBox 43"/>
            <p:cNvSpPr txBox="1">
              <a:spLocks noChangeArrowheads="1"/>
            </p:cNvSpPr>
            <p:nvPr/>
          </p:nvSpPr>
          <p:spPr bwMode="auto">
            <a:xfrm>
              <a:off x="7358289" y="6111875"/>
              <a:ext cx="452880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SzPct val="125000"/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Courier New" charset="0"/>
                <a:buChar char="o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400" b="1" dirty="0" smtClean="0">
                  <a:ea typeface="Arial" charset="0"/>
                  <a:cs typeface="Arial" charset="0"/>
                </a:rPr>
                <a:t>Dashboard(s) to Exchangeable System Information</a:t>
              </a:r>
              <a:endParaRPr lang="en-US" altLang="en-US" sz="1400" b="1" dirty="0">
                <a:ea typeface="Arial" charset="0"/>
                <a:cs typeface="Arial" charset="0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920343" y="4370388"/>
              <a:ext cx="6828745" cy="1808162"/>
              <a:chOff x="4920343" y="4370388"/>
              <a:chExt cx="6828745" cy="1808162"/>
            </a:xfrm>
          </p:grpSpPr>
          <p:sp>
            <p:nvSpPr>
              <p:cNvPr id="10" name="Down Arrow 9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7315200" y="4370388"/>
                <a:ext cx="4433888" cy="477837"/>
              </a:xfrm>
              <a:prstGeom prst="downArrow">
                <a:avLst>
                  <a:gd name="adj1" fmla="val 50000"/>
                  <a:gd name="adj2" fmla="val 7093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pic>
            <p:nvPicPr>
              <p:cNvPr id="24584" name="Picture 4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10538" y="4852988"/>
                <a:ext cx="2843212" cy="13255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6" name="Straight Arrow Connector 15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4920343" y="5119687"/>
                <a:ext cx="2752045" cy="395289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4590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200" y="207963"/>
            <a:ext cx="2630488" cy="210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6138863" y="2209800"/>
            <a:ext cx="5703887" cy="2138363"/>
            <a:chOff x="6138863" y="2209800"/>
            <a:chExt cx="5703887" cy="2138363"/>
          </a:xfrm>
        </p:grpSpPr>
        <p:cxnSp>
          <p:nvCxnSpPr>
            <p:cNvPr id="15" name="Straight Arrow Connector 14">
              <a:extLst>
                <a:ext uri="{FF2B5EF4-FFF2-40B4-BE49-F238E27FC236}"/>
              </a:extLst>
            </p:cNvPr>
            <p:cNvCxnSpPr/>
            <p:nvPr/>
          </p:nvCxnSpPr>
          <p:spPr>
            <a:xfrm flipV="1">
              <a:off x="6138863" y="3935413"/>
              <a:ext cx="1933575" cy="41275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591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4688" y="2365375"/>
              <a:ext cx="3525837" cy="1982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582" name="TextBox 8"/>
            <p:cNvSpPr txBox="1">
              <a:spLocks noChangeArrowheads="1"/>
            </p:cNvSpPr>
            <p:nvPr/>
          </p:nvSpPr>
          <p:spPr bwMode="auto">
            <a:xfrm>
              <a:off x="10282238" y="2209800"/>
              <a:ext cx="1560512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SzPct val="125000"/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Courier New" charset="0"/>
                <a:buChar char="o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400" b="1"/>
                <a:t>CPS Framework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112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458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26404" y="458198"/>
            <a:ext cx="2072395" cy="5776312"/>
          </a:xfrm>
          <a:prstGeom prst="rect">
            <a:avLst/>
          </a:prstGeom>
          <a:solidFill>
            <a:schemeClr val="accent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CPS Elements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FAB491A8-B012-4754-9C31-3F6A090B03DC}"/>
              </a:ext>
            </a:extLst>
          </p:cNvPr>
          <p:cNvSpPr/>
          <p:nvPr/>
        </p:nvSpPr>
        <p:spPr>
          <a:xfrm rot="16200000">
            <a:off x="-1178912" y="3081770"/>
            <a:ext cx="364119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3600" b="1" cap="none" spc="0" dirty="0">
                <a:ln/>
                <a:solidFill>
                  <a:schemeClr val="accent5">
                    <a:lumMod val="50000"/>
                  </a:schemeClr>
                </a:solidFill>
                <a:effectLst/>
              </a:rPr>
              <a:t>System of Interest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="" xmlns:a16="http://schemas.microsoft.com/office/drawing/2014/main" id="{D7AC9FBB-18B9-4436-A833-1F56EE54C0E9}"/>
              </a:ext>
            </a:extLst>
          </p:cNvPr>
          <p:cNvSpPr/>
          <p:nvPr/>
        </p:nvSpPr>
        <p:spPr>
          <a:xfrm>
            <a:off x="1026405" y="906379"/>
            <a:ext cx="360948" cy="5141495"/>
          </a:xfrm>
          <a:prstGeom prst="leftBrac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Diagonal Corners Snipped 6">
            <a:extLst>
              <a:ext uri="{FF2B5EF4-FFF2-40B4-BE49-F238E27FC236}">
                <a16:creationId xmlns="" xmlns:a16="http://schemas.microsoft.com/office/drawing/2014/main" id="{00EC8471-77D1-41A1-B057-371EB6F48693}"/>
              </a:ext>
            </a:extLst>
          </p:cNvPr>
          <p:cNvSpPr/>
          <p:nvPr/>
        </p:nvSpPr>
        <p:spPr>
          <a:xfrm rot="16200000">
            <a:off x="1283368" y="1461837"/>
            <a:ext cx="1267327" cy="673769"/>
          </a:xfrm>
          <a:prstGeom prst="snip2DiagRect">
            <a:avLst/>
          </a:prstGeom>
          <a:solidFill>
            <a:srgbClr val="4D79C7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Cpt</a:t>
            </a:r>
            <a:r>
              <a:rPr lang="en-US" sz="2800" dirty="0" smtClean="0"/>
              <a:t> N</a:t>
            </a:r>
            <a:endParaRPr lang="en-US" sz="2800" dirty="0"/>
          </a:p>
        </p:txBody>
      </p:sp>
      <p:sp>
        <p:nvSpPr>
          <p:cNvPr id="8" name="Rectangle: Diagonal Corners Snipped 7">
            <a:extLst>
              <a:ext uri="{FF2B5EF4-FFF2-40B4-BE49-F238E27FC236}">
                <a16:creationId xmlns="" xmlns:a16="http://schemas.microsoft.com/office/drawing/2014/main" id="{02D522E1-3CC4-46F1-8BCD-5977CB3F949C}"/>
              </a:ext>
            </a:extLst>
          </p:cNvPr>
          <p:cNvSpPr/>
          <p:nvPr/>
        </p:nvSpPr>
        <p:spPr>
          <a:xfrm rot="16200000">
            <a:off x="1283367" y="3054016"/>
            <a:ext cx="1267327" cy="673769"/>
          </a:xfrm>
          <a:prstGeom prst="snip2DiagRect">
            <a:avLst/>
          </a:prstGeom>
          <a:solidFill>
            <a:srgbClr val="31579B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Cpt</a:t>
            </a:r>
            <a:r>
              <a:rPr lang="en-US" sz="2800" dirty="0" smtClean="0"/>
              <a:t> 2</a:t>
            </a:r>
            <a:endParaRPr lang="en-US" sz="2800" dirty="0"/>
          </a:p>
        </p:txBody>
      </p:sp>
      <p:sp>
        <p:nvSpPr>
          <p:cNvPr id="9" name="Rectangle: Diagonal Corners Snipped 8">
            <a:extLst>
              <a:ext uri="{FF2B5EF4-FFF2-40B4-BE49-F238E27FC236}">
                <a16:creationId xmlns="" xmlns:a16="http://schemas.microsoft.com/office/drawing/2014/main" id="{7A8E2400-1086-4EF3-A6B2-42BD84D8995A}"/>
              </a:ext>
            </a:extLst>
          </p:cNvPr>
          <p:cNvSpPr/>
          <p:nvPr/>
        </p:nvSpPr>
        <p:spPr>
          <a:xfrm rot="16200000">
            <a:off x="1283367" y="4646195"/>
            <a:ext cx="1267327" cy="673769"/>
          </a:xfrm>
          <a:prstGeom prst="snip2DiagRect">
            <a:avLst/>
          </a:prstGeom>
          <a:solidFill>
            <a:srgbClr val="203966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Cpt</a:t>
            </a:r>
            <a:r>
              <a:rPr lang="en-US" sz="2800" dirty="0" smtClean="0"/>
              <a:t> 1</a:t>
            </a:r>
            <a:endParaRPr lang="en-US" sz="2800" dirty="0"/>
          </a:p>
        </p:txBody>
      </p:sp>
      <p:cxnSp>
        <p:nvCxnSpPr>
          <p:cNvPr id="85" name="Straight Connector 84">
            <a:extLst>
              <a:ext uri="{FF2B5EF4-FFF2-40B4-BE49-F238E27FC236}">
                <a16:creationId xmlns="" xmlns:a16="http://schemas.microsoft.com/office/drawing/2014/main" id="{E496CA2A-D62F-4FC1-A155-1490923EB6B4}"/>
              </a:ext>
            </a:extLst>
          </p:cNvPr>
          <p:cNvCxnSpPr>
            <a:cxnSpLocks/>
            <a:stCxn id="7" idx="1"/>
          </p:cNvCxnSpPr>
          <p:nvPr/>
        </p:nvCxnSpPr>
        <p:spPr>
          <a:xfrm>
            <a:off x="2253916" y="1798721"/>
            <a:ext cx="488780" cy="159217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="" xmlns:a16="http://schemas.microsoft.com/office/drawing/2014/main" id="{55D660FA-B85D-4ADD-B00F-C9F35ABEE3C5}"/>
              </a:ext>
            </a:extLst>
          </p:cNvPr>
          <p:cNvCxnSpPr>
            <a:stCxn id="8" idx="1"/>
          </p:cNvCxnSpPr>
          <p:nvPr/>
        </p:nvCxnSpPr>
        <p:spPr>
          <a:xfrm>
            <a:off x="2253915" y="3390900"/>
            <a:ext cx="489285" cy="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="" xmlns:a16="http://schemas.microsoft.com/office/drawing/2014/main" id="{44AFC12D-FC55-4ABC-B43A-899BA42C739C}"/>
              </a:ext>
            </a:extLst>
          </p:cNvPr>
          <p:cNvCxnSpPr>
            <a:stCxn id="9" idx="1"/>
          </p:cNvCxnSpPr>
          <p:nvPr/>
        </p:nvCxnSpPr>
        <p:spPr>
          <a:xfrm flipV="1">
            <a:off x="2253915" y="3390900"/>
            <a:ext cx="489285" cy="159217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="" xmlns:a16="http://schemas.microsoft.com/office/drawing/2014/main" id="{C03DC04A-FAB9-43E5-B566-77D90EDB23B8}"/>
              </a:ext>
            </a:extLst>
          </p:cNvPr>
          <p:cNvCxnSpPr/>
          <p:nvPr/>
        </p:nvCxnSpPr>
        <p:spPr>
          <a:xfrm>
            <a:off x="2742696" y="3390899"/>
            <a:ext cx="533904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oup 83"/>
          <p:cNvGrpSpPr/>
          <p:nvPr/>
        </p:nvGrpSpPr>
        <p:grpSpPr>
          <a:xfrm>
            <a:off x="4420319" y="458198"/>
            <a:ext cx="2606609" cy="5783182"/>
            <a:chOff x="4420319" y="458198"/>
            <a:chExt cx="2606609" cy="5783182"/>
          </a:xfrm>
        </p:grpSpPr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6B06CE78-976B-4B5D-A32A-221AEE2C3367}"/>
                </a:ext>
              </a:extLst>
            </p:cNvPr>
            <p:cNvSpPr/>
            <p:nvPr/>
          </p:nvSpPr>
          <p:spPr>
            <a:xfrm>
              <a:off x="5600700" y="4765506"/>
              <a:ext cx="1314450" cy="1475874"/>
            </a:xfrm>
            <a:prstGeom prst="rect">
              <a:avLst/>
            </a:prstGeom>
            <a:solidFill>
              <a:srgbClr val="A88D2A"/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 smtClean="0"/>
                <a:t>DshB</a:t>
              </a:r>
              <a:r>
                <a:rPr lang="en-US" sz="2000" dirty="0" smtClean="0"/>
                <a:t> A</a:t>
              </a:r>
              <a:endParaRPr lang="en-US" sz="2000" dirty="0"/>
            </a:p>
          </p:txBody>
        </p:sp>
        <p:sp>
          <p:nvSpPr>
            <p:cNvPr id="13" name="Rectangle: Top Corners Snipped 12">
              <a:extLst>
                <a:ext uri="{FF2B5EF4-FFF2-40B4-BE49-F238E27FC236}">
                  <a16:creationId xmlns="" xmlns:a16="http://schemas.microsoft.com/office/drawing/2014/main" id="{721C768D-E468-4864-97E4-6792CA292CC9}"/>
                </a:ext>
              </a:extLst>
            </p:cNvPr>
            <p:cNvSpPr/>
            <p:nvPr/>
          </p:nvSpPr>
          <p:spPr>
            <a:xfrm>
              <a:off x="5505450" y="3285790"/>
              <a:ext cx="1504950" cy="1225714"/>
            </a:xfrm>
            <a:prstGeom prst="snip2Same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 smtClean="0"/>
                <a:t>DshB</a:t>
              </a:r>
              <a:r>
                <a:rPr lang="en-US" sz="2000" dirty="0" smtClean="0"/>
                <a:t> B</a:t>
              </a:r>
              <a:endParaRPr lang="en-US" sz="2000" dirty="0"/>
            </a:p>
          </p:txBody>
        </p:sp>
        <p:sp>
          <p:nvSpPr>
            <p:cNvPr id="14" name="Rectangle: Diagonal Corners Snipped 13">
              <a:extLst>
                <a:ext uri="{FF2B5EF4-FFF2-40B4-BE49-F238E27FC236}">
                  <a16:creationId xmlns="" xmlns:a16="http://schemas.microsoft.com/office/drawing/2014/main" id="{AD33698B-7A01-4194-8C22-6D7357B5B0F9}"/>
                </a:ext>
              </a:extLst>
            </p:cNvPr>
            <p:cNvSpPr/>
            <p:nvPr/>
          </p:nvSpPr>
          <p:spPr>
            <a:xfrm>
              <a:off x="5600700" y="1792035"/>
              <a:ext cx="1343025" cy="1239754"/>
            </a:xfrm>
            <a:prstGeom prst="snip2DiagRect">
              <a:avLst/>
            </a:prstGeom>
            <a:solidFill>
              <a:schemeClr val="accent6">
                <a:lumMod val="75000"/>
              </a:schemeClr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 smtClean="0"/>
                <a:t>DshB</a:t>
              </a:r>
              <a:r>
                <a:rPr lang="en-US" sz="2000" dirty="0" smtClean="0"/>
                <a:t> C</a:t>
              </a:r>
              <a:endParaRPr lang="en-US" sz="2000" dirty="0"/>
            </a:p>
          </p:txBody>
        </p:sp>
        <p:sp>
          <p:nvSpPr>
            <p:cNvPr id="15" name="Hexagon 14">
              <a:extLst>
                <a:ext uri="{FF2B5EF4-FFF2-40B4-BE49-F238E27FC236}">
                  <a16:creationId xmlns="" xmlns:a16="http://schemas.microsoft.com/office/drawing/2014/main" id="{76662C3C-84D0-45C2-BD68-CF26E6EACF36}"/>
                </a:ext>
              </a:extLst>
            </p:cNvPr>
            <p:cNvSpPr/>
            <p:nvPr/>
          </p:nvSpPr>
          <p:spPr>
            <a:xfrm>
              <a:off x="5526644" y="458199"/>
              <a:ext cx="1500284" cy="1079835"/>
            </a:xfrm>
            <a:prstGeom prst="hexagon">
              <a:avLst/>
            </a:prstGeom>
            <a:solidFill>
              <a:schemeClr val="accent2">
                <a:lumMod val="50000"/>
              </a:schemeClr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 smtClean="0"/>
                <a:t>DshB</a:t>
              </a:r>
              <a:r>
                <a:rPr lang="en-US" sz="2000" dirty="0" smtClean="0"/>
                <a:t> Z</a:t>
              </a:r>
              <a:endParaRPr lang="en-US" sz="2000" dirty="0"/>
            </a:p>
          </p:txBody>
        </p:sp>
        <p:sp>
          <p:nvSpPr>
            <p:cNvPr id="95" name="Right Brace 94">
              <a:extLst>
                <a:ext uri="{FF2B5EF4-FFF2-40B4-BE49-F238E27FC236}">
                  <a16:creationId xmlns="" xmlns:a16="http://schemas.microsoft.com/office/drawing/2014/main" id="{95862F89-F7D1-48F3-9F09-655B7AB25B3E}"/>
                </a:ext>
              </a:extLst>
            </p:cNvPr>
            <p:cNvSpPr/>
            <p:nvPr/>
          </p:nvSpPr>
          <p:spPr>
            <a:xfrm>
              <a:off x="4420319" y="487939"/>
              <a:ext cx="371475" cy="933106"/>
            </a:xfrm>
            <a:prstGeom prst="rightBrace">
              <a:avLst>
                <a:gd name="adj1" fmla="val 8333"/>
                <a:gd name="adj2" fmla="val 57416"/>
              </a:avLst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ight Brace 95">
              <a:extLst>
                <a:ext uri="{FF2B5EF4-FFF2-40B4-BE49-F238E27FC236}">
                  <a16:creationId xmlns="" xmlns:a16="http://schemas.microsoft.com/office/drawing/2014/main" id="{272E1FEA-C3FD-42BB-BF37-A8BBF6B590A7}"/>
                </a:ext>
              </a:extLst>
            </p:cNvPr>
            <p:cNvSpPr/>
            <p:nvPr/>
          </p:nvSpPr>
          <p:spPr>
            <a:xfrm>
              <a:off x="4428302" y="1552169"/>
              <a:ext cx="371475" cy="2923516"/>
            </a:xfrm>
            <a:prstGeom prst="rightBrace">
              <a:avLst>
                <a:gd name="adj1" fmla="val 8333"/>
                <a:gd name="adj2" fmla="val 33306"/>
              </a:avLst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ight Brace 96">
              <a:extLst>
                <a:ext uri="{FF2B5EF4-FFF2-40B4-BE49-F238E27FC236}">
                  <a16:creationId xmlns="" xmlns:a16="http://schemas.microsoft.com/office/drawing/2014/main" id="{74354DC7-85F2-4BFD-BFB9-C4C1FA6F29D5}"/>
                </a:ext>
              </a:extLst>
            </p:cNvPr>
            <p:cNvSpPr/>
            <p:nvPr/>
          </p:nvSpPr>
          <p:spPr>
            <a:xfrm>
              <a:off x="4818825" y="458198"/>
              <a:ext cx="371475" cy="5776313"/>
            </a:xfrm>
            <a:prstGeom prst="rightBrace">
              <a:avLst>
                <a:gd name="adj1" fmla="val 8333"/>
                <a:gd name="adj2" fmla="val 64027"/>
              </a:avLst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ight Brace 97">
              <a:extLst>
                <a:ext uri="{FF2B5EF4-FFF2-40B4-BE49-F238E27FC236}">
                  <a16:creationId xmlns="" xmlns:a16="http://schemas.microsoft.com/office/drawing/2014/main" id="{E0DD07EE-BC2F-4091-A2CF-F283C9EDE4E4}"/>
                </a:ext>
              </a:extLst>
            </p:cNvPr>
            <p:cNvSpPr/>
            <p:nvPr/>
          </p:nvSpPr>
          <p:spPr>
            <a:xfrm>
              <a:off x="5155169" y="4511503"/>
              <a:ext cx="371475" cy="1723007"/>
            </a:xfrm>
            <a:prstGeom prst="rightBrace">
              <a:avLst>
                <a:gd name="adj1" fmla="val 8333"/>
                <a:gd name="adj2" fmla="val 57416"/>
              </a:avLst>
            </a:prstGeom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4738817" y="109464"/>
            <a:ext cx="7367419" cy="6453907"/>
            <a:chOff x="4738817" y="109464"/>
            <a:chExt cx="7367419" cy="6453907"/>
          </a:xfrm>
        </p:grpSpPr>
        <p:grpSp>
          <p:nvGrpSpPr>
            <p:cNvPr id="26" name="Group 25">
              <a:extLst>
                <a:ext uri="{FF2B5EF4-FFF2-40B4-BE49-F238E27FC236}">
                  <a16:creationId xmlns="" xmlns:a16="http://schemas.microsoft.com/office/drawing/2014/main" id="{7A8856F0-9126-466B-B326-162050624BA0}"/>
                </a:ext>
              </a:extLst>
            </p:cNvPr>
            <p:cNvGrpSpPr/>
            <p:nvPr/>
          </p:nvGrpSpPr>
          <p:grpSpPr>
            <a:xfrm>
              <a:off x="9058275" y="848323"/>
              <a:ext cx="828675" cy="1005706"/>
              <a:chOff x="6638925" y="458199"/>
              <a:chExt cx="1009650" cy="1453886"/>
            </a:xfrm>
            <a:effectLst>
              <a:innerShdw blurRad="63500" dist="50800" dir="8100000">
                <a:prstClr val="black">
                  <a:alpha val="50000"/>
                </a:prstClr>
              </a:innerShdw>
            </a:effectLst>
          </p:grpSpPr>
          <p:sp>
            <p:nvSpPr>
              <p:cNvPr id="24" name="Oval 23">
                <a:extLst>
                  <a:ext uri="{FF2B5EF4-FFF2-40B4-BE49-F238E27FC236}">
                    <a16:creationId xmlns="" xmlns:a16="http://schemas.microsoft.com/office/drawing/2014/main" id="{12CC478C-E923-424A-BB7D-BF38B33C0C66}"/>
                  </a:ext>
                </a:extLst>
              </p:cNvPr>
              <p:cNvSpPr/>
              <p:nvPr/>
            </p:nvSpPr>
            <p:spPr>
              <a:xfrm>
                <a:off x="6753225" y="458199"/>
                <a:ext cx="790575" cy="744019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: Top Corners Snipped 24">
                <a:extLst>
                  <a:ext uri="{FF2B5EF4-FFF2-40B4-BE49-F238E27FC236}">
                    <a16:creationId xmlns="" xmlns:a16="http://schemas.microsoft.com/office/drawing/2014/main" id="{5D543426-124C-4EC0-B6F6-5C1A01654180}"/>
                  </a:ext>
                </a:extLst>
              </p:cNvPr>
              <p:cNvSpPr/>
              <p:nvPr/>
            </p:nvSpPr>
            <p:spPr>
              <a:xfrm>
                <a:off x="6638925" y="1202218"/>
                <a:ext cx="1009650" cy="709867"/>
              </a:xfrm>
              <a:prstGeom prst="snip2SameRect">
                <a:avLst>
                  <a:gd name="adj1" fmla="val 27401"/>
                  <a:gd name="adj2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76200" dist="12700" dir="8100000" sy="-23000" kx="8004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="" xmlns:a16="http://schemas.microsoft.com/office/drawing/2014/main" id="{F82EE597-717A-42ED-A29C-55F694C4E8F9}"/>
                </a:ext>
              </a:extLst>
            </p:cNvPr>
            <p:cNvGrpSpPr/>
            <p:nvPr/>
          </p:nvGrpSpPr>
          <p:grpSpPr>
            <a:xfrm>
              <a:off x="9446643" y="2170892"/>
              <a:ext cx="828675" cy="1005706"/>
              <a:chOff x="6638925" y="458199"/>
              <a:chExt cx="1009650" cy="1453886"/>
            </a:xfrm>
            <a:solidFill>
              <a:srgbClr val="28659C"/>
            </a:solidFill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</a:effectLst>
          </p:grpSpPr>
          <p:sp>
            <p:nvSpPr>
              <p:cNvPr id="46" name="Oval 45">
                <a:extLst>
                  <a:ext uri="{FF2B5EF4-FFF2-40B4-BE49-F238E27FC236}">
                    <a16:creationId xmlns="" xmlns:a16="http://schemas.microsoft.com/office/drawing/2014/main" id="{CCD63CDD-0C29-4064-BFCF-3EE1D041B889}"/>
                  </a:ext>
                </a:extLst>
              </p:cNvPr>
              <p:cNvSpPr/>
              <p:nvPr/>
            </p:nvSpPr>
            <p:spPr>
              <a:xfrm>
                <a:off x="6753225" y="458199"/>
                <a:ext cx="790575" cy="744019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Top Corners Snipped 46">
                <a:extLst>
                  <a:ext uri="{FF2B5EF4-FFF2-40B4-BE49-F238E27FC236}">
                    <a16:creationId xmlns="" xmlns:a16="http://schemas.microsoft.com/office/drawing/2014/main" id="{1777D765-2DDA-4649-A568-E07F961E57C2}"/>
                  </a:ext>
                </a:extLst>
              </p:cNvPr>
              <p:cNvSpPr/>
              <p:nvPr/>
            </p:nvSpPr>
            <p:spPr>
              <a:xfrm>
                <a:off x="6638925" y="1202218"/>
                <a:ext cx="1009650" cy="709867"/>
              </a:xfrm>
              <a:prstGeom prst="snip2SameRect">
                <a:avLst>
                  <a:gd name="adj1" fmla="val 27401"/>
                  <a:gd name="adj2" fmla="val 0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="" xmlns:a16="http://schemas.microsoft.com/office/drawing/2014/main" id="{03ECCE89-88D7-46B7-A5DA-D01525A4E339}"/>
                </a:ext>
              </a:extLst>
            </p:cNvPr>
            <p:cNvGrpSpPr/>
            <p:nvPr/>
          </p:nvGrpSpPr>
          <p:grpSpPr>
            <a:xfrm>
              <a:off x="8827522" y="2366094"/>
              <a:ext cx="828675" cy="1005706"/>
              <a:chOff x="6638925" y="458199"/>
              <a:chExt cx="1009650" cy="1453886"/>
            </a:xfrm>
            <a:solidFill>
              <a:schemeClr val="accent5">
                <a:lumMod val="50000"/>
              </a:schemeClr>
            </a:solidFill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</a:effectLst>
          </p:grpSpPr>
          <p:sp>
            <p:nvSpPr>
              <p:cNvPr id="49" name="Oval 48">
                <a:extLst>
                  <a:ext uri="{FF2B5EF4-FFF2-40B4-BE49-F238E27FC236}">
                    <a16:creationId xmlns="" xmlns:a16="http://schemas.microsoft.com/office/drawing/2014/main" id="{60196137-F7F1-467C-BBB1-B491D20E9229}"/>
                  </a:ext>
                </a:extLst>
              </p:cNvPr>
              <p:cNvSpPr/>
              <p:nvPr/>
            </p:nvSpPr>
            <p:spPr>
              <a:xfrm>
                <a:off x="6753225" y="458199"/>
                <a:ext cx="790575" cy="744019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: Top Corners Snipped 49">
                <a:extLst>
                  <a:ext uri="{FF2B5EF4-FFF2-40B4-BE49-F238E27FC236}">
                    <a16:creationId xmlns="" xmlns:a16="http://schemas.microsoft.com/office/drawing/2014/main" id="{D3DE1CB8-F2EC-483A-BB4D-1563A50976E2}"/>
                  </a:ext>
                </a:extLst>
              </p:cNvPr>
              <p:cNvSpPr/>
              <p:nvPr/>
            </p:nvSpPr>
            <p:spPr>
              <a:xfrm>
                <a:off x="6638925" y="1202218"/>
                <a:ext cx="1009650" cy="709867"/>
              </a:xfrm>
              <a:prstGeom prst="snip2SameRect">
                <a:avLst>
                  <a:gd name="adj1" fmla="val 27401"/>
                  <a:gd name="adj2" fmla="val 0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="" xmlns:a16="http://schemas.microsoft.com/office/drawing/2014/main" id="{75F8A1BC-142E-495B-B868-E2971F9535A9}"/>
                </a:ext>
              </a:extLst>
            </p:cNvPr>
            <p:cNvGrpSpPr/>
            <p:nvPr/>
          </p:nvGrpSpPr>
          <p:grpSpPr>
            <a:xfrm>
              <a:off x="8551750" y="3710105"/>
              <a:ext cx="828675" cy="1005706"/>
              <a:chOff x="6638925" y="458199"/>
              <a:chExt cx="1009650" cy="1453886"/>
            </a:xfrm>
            <a:solidFill>
              <a:srgbClr val="5A8C38"/>
            </a:solidFill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</a:effectLst>
          </p:grpSpPr>
          <p:sp>
            <p:nvSpPr>
              <p:cNvPr id="55" name="Oval 54">
                <a:extLst>
                  <a:ext uri="{FF2B5EF4-FFF2-40B4-BE49-F238E27FC236}">
                    <a16:creationId xmlns="" xmlns:a16="http://schemas.microsoft.com/office/drawing/2014/main" id="{4CD86DF6-4735-4C1A-9561-3847A14A7BF7}"/>
                  </a:ext>
                </a:extLst>
              </p:cNvPr>
              <p:cNvSpPr/>
              <p:nvPr/>
            </p:nvSpPr>
            <p:spPr>
              <a:xfrm>
                <a:off x="6753225" y="458199"/>
                <a:ext cx="790575" cy="744019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: Top Corners Snipped 55">
                <a:extLst>
                  <a:ext uri="{FF2B5EF4-FFF2-40B4-BE49-F238E27FC236}">
                    <a16:creationId xmlns="" xmlns:a16="http://schemas.microsoft.com/office/drawing/2014/main" id="{1A7F278A-C019-408E-A56F-FEB4498E3A67}"/>
                  </a:ext>
                </a:extLst>
              </p:cNvPr>
              <p:cNvSpPr/>
              <p:nvPr/>
            </p:nvSpPr>
            <p:spPr>
              <a:xfrm>
                <a:off x="6638925" y="1202218"/>
                <a:ext cx="1009650" cy="709867"/>
              </a:xfrm>
              <a:prstGeom prst="snip2SameRect">
                <a:avLst>
                  <a:gd name="adj1" fmla="val 27401"/>
                  <a:gd name="adj2" fmla="val 0"/>
                </a:avLst>
              </a:prstGeom>
              <a:grp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="" xmlns:a16="http://schemas.microsoft.com/office/drawing/2014/main" id="{5CD2FE9D-9FD2-4FB9-8A66-CF16956571DB}"/>
                </a:ext>
              </a:extLst>
            </p:cNvPr>
            <p:cNvGrpSpPr/>
            <p:nvPr/>
          </p:nvGrpSpPr>
          <p:grpSpPr>
            <a:xfrm>
              <a:off x="9183300" y="3967437"/>
              <a:ext cx="828675" cy="1005706"/>
              <a:chOff x="6638925" y="458199"/>
              <a:chExt cx="1009650" cy="1453886"/>
            </a:xfrm>
            <a:solidFill>
              <a:srgbClr val="4A742E"/>
            </a:solidFill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</a:effectLst>
          </p:grpSpPr>
          <p:sp>
            <p:nvSpPr>
              <p:cNvPr id="58" name="Oval 57">
                <a:extLst>
                  <a:ext uri="{FF2B5EF4-FFF2-40B4-BE49-F238E27FC236}">
                    <a16:creationId xmlns="" xmlns:a16="http://schemas.microsoft.com/office/drawing/2014/main" id="{0B1FB69A-EB6B-4435-9468-23788102A1F5}"/>
                  </a:ext>
                </a:extLst>
              </p:cNvPr>
              <p:cNvSpPr/>
              <p:nvPr/>
            </p:nvSpPr>
            <p:spPr>
              <a:xfrm>
                <a:off x="6753225" y="458199"/>
                <a:ext cx="790575" cy="744019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Top Corners Snipped 58">
                <a:extLst>
                  <a:ext uri="{FF2B5EF4-FFF2-40B4-BE49-F238E27FC236}">
                    <a16:creationId xmlns="" xmlns:a16="http://schemas.microsoft.com/office/drawing/2014/main" id="{3FE40225-9568-44FF-BE1E-E5FC37FE0B17}"/>
                  </a:ext>
                </a:extLst>
              </p:cNvPr>
              <p:cNvSpPr/>
              <p:nvPr/>
            </p:nvSpPr>
            <p:spPr>
              <a:xfrm>
                <a:off x="6638925" y="1202218"/>
                <a:ext cx="1009650" cy="709867"/>
              </a:xfrm>
              <a:prstGeom prst="snip2SameRect">
                <a:avLst>
                  <a:gd name="adj1" fmla="val 27401"/>
                  <a:gd name="adj2" fmla="val 0"/>
                </a:avLst>
              </a:prstGeom>
              <a:grp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="" xmlns:a16="http://schemas.microsoft.com/office/drawing/2014/main" id="{061B068E-B5FA-4A84-A085-EA2E59EA58D1}"/>
                </a:ext>
              </a:extLst>
            </p:cNvPr>
            <p:cNvGrpSpPr/>
            <p:nvPr/>
          </p:nvGrpSpPr>
          <p:grpSpPr>
            <a:xfrm>
              <a:off x="9887893" y="4251585"/>
              <a:ext cx="828675" cy="1005706"/>
              <a:chOff x="6638925" y="458199"/>
              <a:chExt cx="1009650" cy="1453886"/>
            </a:xfrm>
            <a:solidFill>
              <a:schemeClr val="accent6">
                <a:lumMod val="50000"/>
              </a:schemeClr>
            </a:solidFill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</a:effectLst>
          </p:grpSpPr>
          <p:sp>
            <p:nvSpPr>
              <p:cNvPr id="61" name="Oval 60">
                <a:extLst>
                  <a:ext uri="{FF2B5EF4-FFF2-40B4-BE49-F238E27FC236}">
                    <a16:creationId xmlns="" xmlns:a16="http://schemas.microsoft.com/office/drawing/2014/main" id="{322A55A0-3B91-48F4-9EE1-6653204DCD11}"/>
                  </a:ext>
                </a:extLst>
              </p:cNvPr>
              <p:cNvSpPr/>
              <p:nvPr/>
            </p:nvSpPr>
            <p:spPr>
              <a:xfrm>
                <a:off x="6753225" y="458199"/>
                <a:ext cx="790575" cy="744019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: Top Corners Snipped 61">
                <a:extLst>
                  <a:ext uri="{FF2B5EF4-FFF2-40B4-BE49-F238E27FC236}">
                    <a16:creationId xmlns="" xmlns:a16="http://schemas.microsoft.com/office/drawing/2014/main" id="{7DC85370-C6AB-4BE6-9FD2-6E6E31C459EE}"/>
                  </a:ext>
                </a:extLst>
              </p:cNvPr>
              <p:cNvSpPr/>
              <p:nvPr/>
            </p:nvSpPr>
            <p:spPr>
              <a:xfrm>
                <a:off x="6638925" y="1202218"/>
                <a:ext cx="1009650" cy="709867"/>
              </a:xfrm>
              <a:prstGeom prst="snip2SameRect">
                <a:avLst>
                  <a:gd name="adj1" fmla="val 27401"/>
                  <a:gd name="adj2" fmla="val 0"/>
                </a:avLst>
              </a:prstGeom>
              <a:grp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8505476" y="5361164"/>
              <a:ext cx="2427284" cy="939291"/>
              <a:chOff x="8505476" y="5636935"/>
              <a:chExt cx="2427284" cy="939291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="" xmlns:a16="http://schemas.microsoft.com/office/drawing/2014/main" id="{480116E9-A550-4ACD-951C-FBE89B682918}"/>
                  </a:ext>
                </a:extLst>
              </p:cNvPr>
              <p:cNvGrpSpPr/>
              <p:nvPr/>
            </p:nvGrpSpPr>
            <p:grpSpPr>
              <a:xfrm>
                <a:off x="8515001" y="5646460"/>
                <a:ext cx="543274" cy="699867"/>
                <a:chOff x="6638925" y="458199"/>
                <a:chExt cx="1009650" cy="1453886"/>
              </a:xfrm>
              <a:solidFill>
                <a:srgbClr val="6A6666"/>
              </a:solidFill>
              <a:effectLst>
                <a:outerShdw blurRad="76200" dist="12700" dir="8100000" sy="-23000" kx="800400" algn="br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73" name="Oval 72">
                  <a:extLst>
                    <a:ext uri="{FF2B5EF4-FFF2-40B4-BE49-F238E27FC236}">
                      <a16:creationId xmlns="" xmlns:a16="http://schemas.microsoft.com/office/drawing/2014/main" id="{C93D063C-6ABD-45F6-9453-E2D84C87D8B1}"/>
                    </a:ext>
                  </a:extLst>
                </p:cNvPr>
                <p:cNvSpPr/>
                <p:nvPr/>
              </p:nvSpPr>
              <p:spPr>
                <a:xfrm>
                  <a:off x="6753225" y="458199"/>
                  <a:ext cx="790575" cy="744019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Rectangle: Top Corners Snipped 73">
                  <a:extLst>
                    <a:ext uri="{FF2B5EF4-FFF2-40B4-BE49-F238E27FC236}">
                      <a16:creationId xmlns="" xmlns:a16="http://schemas.microsoft.com/office/drawing/2014/main" id="{40ABF659-DFD1-41F6-84FE-BEEBBC6909AD}"/>
                    </a:ext>
                  </a:extLst>
                </p:cNvPr>
                <p:cNvSpPr/>
                <p:nvPr/>
              </p:nvSpPr>
              <p:spPr>
                <a:xfrm>
                  <a:off x="6638925" y="1202218"/>
                  <a:ext cx="1009650" cy="709867"/>
                </a:xfrm>
                <a:prstGeom prst="snip2SameRect">
                  <a:avLst>
                    <a:gd name="adj1" fmla="val 27401"/>
                    <a:gd name="adj2" fmla="val 0"/>
                  </a:avLst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 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="" xmlns:a16="http://schemas.microsoft.com/office/drawing/2014/main" id="{C91243B8-3A42-47B4-ACCC-26306AC9155D}"/>
                  </a:ext>
                </a:extLst>
              </p:cNvPr>
              <p:cNvGrpSpPr/>
              <p:nvPr/>
            </p:nvGrpSpPr>
            <p:grpSpPr>
              <a:xfrm>
                <a:off x="8505476" y="5636935"/>
                <a:ext cx="543274" cy="699867"/>
                <a:chOff x="6638925" y="458199"/>
                <a:chExt cx="1009650" cy="1453886"/>
              </a:xfrm>
              <a:solidFill>
                <a:srgbClr val="6A6666"/>
              </a:solidFill>
              <a:effectLst>
                <a:outerShdw blurRad="76200" dist="12700" dir="8100000" sy="-23000" kx="800400" algn="br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64" name="Oval 63">
                  <a:extLst>
                    <a:ext uri="{FF2B5EF4-FFF2-40B4-BE49-F238E27FC236}">
                      <a16:creationId xmlns="" xmlns:a16="http://schemas.microsoft.com/office/drawing/2014/main" id="{2A809A43-6CEC-4EAD-9540-3DDD84465C12}"/>
                    </a:ext>
                  </a:extLst>
                </p:cNvPr>
                <p:cNvSpPr/>
                <p:nvPr/>
              </p:nvSpPr>
              <p:spPr>
                <a:xfrm>
                  <a:off x="6753225" y="458199"/>
                  <a:ext cx="790575" cy="744019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: Top Corners Snipped 64">
                  <a:extLst>
                    <a:ext uri="{FF2B5EF4-FFF2-40B4-BE49-F238E27FC236}">
                      <a16:creationId xmlns="" xmlns:a16="http://schemas.microsoft.com/office/drawing/2014/main" id="{40ECACC8-7A7D-48C0-AE28-332AC83FB87D}"/>
                    </a:ext>
                  </a:extLst>
                </p:cNvPr>
                <p:cNvSpPr/>
                <p:nvPr/>
              </p:nvSpPr>
              <p:spPr>
                <a:xfrm>
                  <a:off x="6638925" y="1202218"/>
                  <a:ext cx="1009650" cy="709867"/>
                </a:xfrm>
                <a:prstGeom prst="snip2SameRect">
                  <a:avLst>
                    <a:gd name="adj1" fmla="val 27401"/>
                    <a:gd name="adj2" fmla="val 0"/>
                  </a:avLst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 </a:t>
                  </a:r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="" xmlns:a16="http://schemas.microsoft.com/office/drawing/2014/main" id="{4248FBA4-A098-4EC0-A1E0-304D378D35E3}"/>
                  </a:ext>
                </a:extLst>
              </p:cNvPr>
              <p:cNvGrpSpPr/>
              <p:nvPr/>
            </p:nvGrpSpPr>
            <p:grpSpPr>
              <a:xfrm>
                <a:off x="8860554" y="5659325"/>
                <a:ext cx="543274" cy="699867"/>
                <a:chOff x="6638925" y="458199"/>
                <a:chExt cx="1009650" cy="1453886"/>
              </a:xfrm>
              <a:solidFill>
                <a:srgbClr val="6A6666"/>
              </a:solidFill>
              <a:effectLst>
                <a:outerShdw blurRad="76200" dist="12700" dir="8100000" sy="-23000" kx="800400" algn="br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67" name="Oval 66">
                  <a:extLst>
                    <a:ext uri="{FF2B5EF4-FFF2-40B4-BE49-F238E27FC236}">
                      <a16:creationId xmlns="" xmlns:a16="http://schemas.microsoft.com/office/drawing/2014/main" id="{91E21A7A-C29E-423B-A16C-993EF0019D16}"/>
                    </a:ext>
                  </a:extLst>
                </p:cNvPr>
                <p:cNvSpPr/>
                <p:nvPr/>
              </p:nvSpPr>
              <p:spPr>
                <a:xfrm>
                  <a:off x="6753225" y="458199"/>
                  <a:ext cx="790575" cy="744019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: Top Corners Snipped 67">
                  <a:extLst>
                    <a:ext uri="{FF2B5EF4-FFF2-40B4-BE49-F238E27FC236}">
                      <a16:creationId xmlns="" xmlns:a16="http://schemas.microsoft.com/office/drawing/2014/main" id="{4223C08B-5713-4B0B-9AFB-FEB1AD2254DE}"/>
                    </a:ext>
                  </a:extLst>
                </p:cNvPr>
                <p:cNvSpPr/>
                <p:nvPr/>
              </p:nvSpPr>
              <p:spPr>
                <a:xfrm>
                  <a:off x="6638925" y="1202218"/>
                  <a:ext cx="1009650" cy="709867"/>
                </a:xfrm>
                <a:prstGeom prst="snip2SameRect">
                  <a:avLst>
                    <a:gd name="adj1" fmla="val 27401"/>
                    <a:gd name="adj2" fmla="val 0"/>
                  </a:avLst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 </a:t>
                  </a:r>
                </a:p>
              </p:txBody>
            </p:sp>
          </p:grpSp>
          <p:grpSp>
            <p:nvGrpSpPr>
              <p:cNvPr id="69" name="Group 68">
                <a:extLst>
                  <a:ext uri="{FF2B5EF4-FFF2-40B4-BE49-F238E27FC236}">
                    <a16:creationId xmlns="" xmlns:a16="http://schemas.microsoft.com/office/drawing/2014/main" id="{B5592003-7292-4705-89EB-397586005F20}"/>
                  </a:ext>
                </a:extLst>
              </p:cNvPr>
              <p:cNvGrpSpPr/>
              <p:nvPr/>
            </p:nvGrpSpPr>
            <p:grpSpPr>
              <a:xfrm>
                <a:off x="9243678" y="5719516"/>
                <a:ext cx="543274" cy="699867"/>
                <a:chOff x="6638925" y="458199"/>
                <a:chExt cx="1009650" cy="1453886"/>
              </a:xfrm>
              <a:solidFill>
                <a:srgbClr val="6A6666"/>
              </a:solidFill>
              <a:effectLst>
                <a:outerShdw blurRad="76200" dist="12700" dir="8100000" sy="-23000" kx="800400" algn="br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70" name="Oval 69">
                  <a:extLst>
                    <a:ext uri="{FF2B5EF4-FFF2-40B4-BE49-F238E27FC236}">
                      <a16:creationId xmlns="" xmlns:a16="http://schemas.microsoft.com/office/drawing/2014/main" id="{524A74EF-EF2E-466B-947C-06ACDF38042E}"/>
                    </a:ext>
                  </a:extLst>
                </p:cNvPr>
                <p:cNvSpPr/>
                <p:nvPr/>
              </p:nvSpPr>
              <p:spPr>
                <a:xfrm>
                  <a:off x="6753225" y="458199"/>
                  <a:ext cx="790575" cy="744019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: Top Corners Snipped 70">
                  <a:extLst>
                    <a:ext uri="{FF2B5EF4-FFF2-40B4-BE49-F238E27FC236}">
                      <a16:creationId xmlns="" xmlns:a16="http://schemas.microsoft.com/office/drawing/2014/main" id="{004709B7-DA8F-4580-9D60-8ABD45809244}"/>
                    </a:ext>
                  </a:extLst>
                </p:cNvPr>
                <p:cNvSpPr/>
                <p:nvPr/>
              </p:nvSpPr>
              <p:spPr>
                <a:xfrm>
                  <a:off x="6638925" y="1202218"/>
                  <a:ext cx="1009650" cy="709867"/>
                </a:xfrm>
                <a:prstGeom prst="snip2SameRect">
                  <a:avLst>
                    <a:gd name="adj1" fmla="val 27401"/>
                    <a:gd name="adj2" fmla="val 0"/>
                  </a:avLst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 </a:t>
                  </a:r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="" xmlns:a16="http://schemas.microsoft.com/office/drawing/2014/main" id="{38634020-F8BC-4C10-8977-0A61EEC84CBD}"/>
                  </a:ext>
                </a:extLst>
              </p:cNvPr>
              <p:cNvGrpSpPr/>
              <p:nvPr/>
            </p:nvGrpSpPr>
            <p:grpSpPr>
              <a:xfrm>
                <a:off x="9650734" y="5763578"/>
                <a:ext cx="543274" cy="699867"/>
                <a:chOff x="6638925" y="458199"/>
                <a:chExt cx="1009650" cy="1453886"/>
              </a:xfrm>
              <a:solidFill>
                <a:srgbClr val="6A6666"/>
              </a:solidFill>
              <a:effectLst>
                <a:outerShdw blurRad="76200" dist="12700" dir="8100000" sy="-23000" kx="800400" algn="br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76" name="Oval 75">
                  <a:extLst>
                    <a:ext uri="{FF2B5EF4-FFF2-40B4-BE49-F238E27FC236}">
                      <a16:creationId xmlns="" xmlns:a16="http://schemas.microsoft.com/office/drawing/2014/main" id="{5848F700-223C-4F24-B6E7-D30CBA66D541}"/>
                    </a:ext>
                  </a:extLst>
                </p:cNvPr>
                <p:cNvSpPr/>
                <p:nvPr/>
              </p:nvSpPr>
              <p:spPr>
                <a:xfrm>
                  <a:off x="6753225" y="458199"/>
                  <a:ext cx="790575" cy="744019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: Top Corners Snipped 76">
                  <a:extLst>
                    <a:ext uri="{FF2B5EF4-FFF2-40B4-BE49-F238E27FC236}">
                      <a16:creationId xmlns="" xmlns:a16="http://schemas.microsoft.com/office/drawing/2014/main" id="{FB265243-0800-47CE-8C0C-2415C07E8EDB}"/>
                    </a:ext>
                  </a:extLst>
                </p:cNvPr>
                <p:cNvSpPr/>
                <p:nvPr/>
              </p:nvSpPr>
              <p:spPr>
                <a:xfrm>
                  <a:off x="6638925" y="1202218"/>
                  <a:ext cx="1009650" cy="709867"/>
                </a:xfrm>
                <a:prstGeom prst="snip2SameRect">
                  <a:avLst>
                    <a:gd name="adj1" fmla="val 27401"/>
                    <a:gd name="adj2" fmla="val 0"/>
                  </a:avLst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 </a:t>
                  </a:r>
                </a:p>
              </p:txBody>
            </p:sp>
          </p:grpSp>
          <p:grpSp>
            <p:nvGrpSpPr>
              <p:cNvPr id="78" name="Group 77">
                <a:extLst>
                  <a:ext uri="{FF2B5EF4-FFF2-40B4-BE49-F238E27FC236}">
                    <a16:creationId xmlns="" xmlns:a16="http://schemas.microsoft.com/office/drawing/2014/main" id="{9EC3C3FC-6F32-496D-B17E-EB581C98C0EE}"/>
                  </a:ext>
                </a:extLst>
              </p:cNvPr>
              <p:cNvGrpSpPr/>
              <p:nvPr/>
            </p:nvGrpSpPr>
            <p:grpSpPr>
              <a:xfrm>
                <a:off x="10020110" y="5815859"/>
                <a:ext cx="543274" cy="699867"/>
                <a:chOff x="6638925" y="458199"/>
                <a:chExt cx="1009650" cy="1453886"/>
              </a:xfrm>
              <a:solidFill>
                <a:srgbClr val="6A6666"/>
              </a:solidFill>
              <a:effectLst>
                <a:outerShdw blurRad="76200" dist="12700" dir="8100000" sy="-23000" kx="800400" algn="br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79" name="Oval 78">
                  <a:extLst>
                    <a:ext uri="{FF2B5EF4-FFF2-40B4-BE49-F238E27FC236}">
                      <a16:creationId xmlns="" xmlns:a16="http://schemas.microsoft.com/office/drawing/2014/main" id="{A2422EB3-D80B-461C-8CD8-F531AD2146A1}"/>
                    </a:ext>
                  </a:extLst>
                </p:cNvPr>
                <p:cNvSpPr/>
                <p:nvPr/>
              </p:nvSpPr>
              <p:spPr>
                <a:xfrm>
                  <a:off x="6753225" y="458199"/>
                  <a:ext cx="790575" cy="744019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: Top Corners Snipped 79">
                  <a:extLst>
                    <a:ext uri="{FF2B5EF4-FFF2-40B4-BE49-F238E27FC236}">
                      <a16:creationId xmlns="" xmlns:a16="http://schemas.microsoft.com/office/drawing/2014/main" id="{80D0AA24-2797-4D5E-888B-1D8342DB2F51}"/>
                    </a:ext>
                  </a:extLst>
                </p:cNvPr>
                <p:cNvSpPr/>
                <p:nvPr/>
              </p:nvSpPr>
              <p:spPr>
                <a:xfrm>
                  <a:off x="6638925" y="1202218"/>
                  <a:ext cx="1009650" cy="709867"/>
                </a:xfrm>
                <a:prstGeom prst="snip2SameRect">
                  <a:avLst>
                    <a:gd name="adj1" fmla="val 27401"/>
                    <a:gd name="adj2" fmla="val 0"/>
                  </a:avLst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 </a:t>
                  </a:r>
                </a:p>
              </p:txBody>
            </p:sp>
          </p:grpSp>
          <p:grpSp>
            <p:nvGrpSpPr>
              <p:cNvPr id="81" name="Group 80">
                <a:extLst>
                  <a:ext uri="{FF2B5EF4-FFF2-40B4-BE49-F238E27FC236}">
                    <a16:creationId xmlns="" xmlns:a16="http://schemas.microsoft.com/office/drawing/2014/main" id="{A6C91C5D-E891-4B08-911B-1E2C0DC92F41}"/>
                  </a:ext>
                </a:extLst>
              </p:cNvPr>
              <p:cNvGrpSpPr/>
              <p:nvPr/>
            </p:nvGrpSpPr>
            <p:grpSpPr>
              <a:xfrm>
                <a:off x="10389486" y="5876359"/>
                <a:ext cx="543274" cy="699867"/>
                <a:chOff x="6638925" y="458199"/>
                <a:chExt cx="1009650" cy="1453886"/>
              </a:xfrm>
              <a:solidFill>
                <a:srgbClr val="6A6666"/>
              </a:solidFill>
              <a:effectLst>
                <a:outerShdw blurRad="76200" dist="12700" dir="8100000" sy="-23000" kx="800400" algn="br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82" name="Oval 81">
                  <a:extLst>
                    <a:ext uri="{FF2B5EF4-FFF2-40B4-BE49-F238E27FC236}">
                      <a16:creationId xmlns="" xmlns:a16="http://schemas.microsoft.com/office/drawing/2014/main" id="{D3C04431-96FE-4296-AEF6-6DE074166498}"/>
                    </a:ext>
                  </a:extLst>
                </p:cNvPr>
                <p:cNvSpPr/>
                <p:nvPr/>
              </p:nvSpPr>
              <p:spPr>
                <a:xfrm>
                  <a:off x="6753225" y="458199"/>
                  <a:ext cx="790575" cy="744019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: Top Corners Snipped 82">
                  <a:extLst>
                    <a:ext uri="{FF2B5EF4-FFF2-40B4-BE49-F238E27FC236}">
                      <a16:creationId xmlns="" xmlns:a16="http://schemas.microsoft.com/office/drawing/2014/main" id="{8201D062-4789-4B4D-9376-DBC2237FB4D4}"/>
                    </a:ext>
                  </a:extLst>
                </p:cNvPr>
                <p:cNvSpPr/>
                <p:nvPr/>
              </p:nvSpPr>
              <p:spPr>
                <a:xfrm>
                  <a:off x="6638925" y="1202218"/>
                  <a:ext cx="1009650" cy="709867"/>
                </a:xfrm>
                <a:prstGeom prst="snip2SameRect">
                  <a:avLst>
                    <a:gd name="adj1" fmla="val 27401"/>
                    <a:gd name="adj2" fmla="val 0"/>
                  </a:avLst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 </a:t>
                  </a:r>
                </a:p>
              </p:txBody>
            </p:sp>
          </p:grpSp>
        </p:grpSp>
        <p:cxnSp>
          <p:nvCxnSpPr>
            <p:cNvPr id="100" name="Straight Arrow Connector 99">
              <a:extLst>
                <a:ext uri="{FF2B5EF4-FFF2-40B4-BE49-F238E27FC236}">
                  <a16:creationId xmlns="" xmlns:a16="http://schemas.microsoft.com/office/drawing/2014/main" id="{8A560547-8833-4938-BDAD-1EEC28B3B781}"/>
                </a:ext>
              </a:extLst>
            </p:cNvPr>
            <p:cNvCxnSpPr/>
            <p:nvPr/>
          </p:nvCxnSpPr>
          <p:spPr>
            <a:xfrm>
              <a:off x="7191375" y="1079330"/>
              <a:ext cx="1047750" cy="146512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="" xmlns:a16="http://schemas.microsoft.com/office/drawing/2014/main" id="{F034F4C8-3D32-469A-9296-9797050572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04850" y="1666564"/>
              <a:ext cx="924031" cy="400361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="" xmlns:a16="http://schemas.microsoft.com/office/drawing/2014/main" id="{8D6DDB72-EFF1-4435-959E-83AFEDEBD6EC}"/>
                </a:ext>
              </a:extLst>
            </p:cNvPr>
            <p:cNvCxnSpPr/>
            <p:nvPr/>
          </p:nvCxnSpPr>
          <p:spPr>
            <a:xfrm flipV="1">
              <a:off x="7220048" y="2733318"/>
              <a:ext cx="1403304" cy="72275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="" xmlns:a16="http://schemas.microsoft.com/office/drawing/2014/main" id="{B4EB2B04-F110-4767-9F76-9677C2B73A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7200" y="3060777"/>
              <a:ext cx="1388362" cy="585900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="" xmlns:a16="http://schemas.microsoft.com/office/drawing/2014/main" id="{430868B7-4C8B-46B3-8E68-A7D5D1045D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5550" y="4224769"/>
              <a:ext cx="985443" cy="18438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="" xmlns:a16="http://schemas.microsoft.com/office/drawing/2014/main" id="{08A83AF5-BBC3-493B-9A4A-B0B46AD28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5550" y="4721823"/>
              <a:ext cx="941250" cy="304461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="" xmlns:a16="http://schemas.microsoft.com/office/drawing/2014/main" id="{C9F6A2EF-333A-4EB2-B8D9-028340E751D1}"/>
                </a:ext>
              </a:extLst>
            </p:cNvPr>
            <p:cNvCxnSpPr>
              <a:cxnSpLocks/>
            </p:cNvCxnSpPr>
            <p:nvPr/>
          </p:nvCxnSpPr>
          <p:spPr>
            <a:xfrm>
              <a:off x="7337596" y="5607826"/>
              <a:ext cx="922174" cy="111338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="" xmlns:a16="http://schemas.microsoft.com/office/drawing/2014/main" id="{FB3B9F57-47AE-4985-ABE2-37DFE020580F}"/>
                </a:ext>
              </a:extLst>
            </p:cNvPr>
            <p:cNvCxnSpPr/>
            <p:nvPr/>
          </p:nvCxnSpPr>
          <p:spPr>
            <a:xfrm>
              <a:off x="7343775" y="1231730"/>
              <a:ext cx="1047750" cy="146512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/>
            <p:cNvSpPr txBox="1"/>
            <p:nvPr/>
          </p:nvSpPr>
          <p:spPr>
            <a:xfrm>
              <a:off x="4738817" y="6194039"/>
              <a:ext cx="40831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</a:rPr>
                <a:t>Dashboards have scope and depth!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877304" y="109464"/>
              <a:ext cx="51748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C00000"/>
                  </a:solidFill>
                </a:rPr>
                <a:t>CPS Mission Ownership Structure</a:t>
              </a:r>
              <a:endParaRPr lang="en-US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 rot="5400000">
              <a:off x="9409665" y="3158256"/>
              <a:ext cx="47468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/>
                <a:t>Engagement Levels</a:t>
              </a:r>
              <a:endParaRPr lang="en-US" sz="3600" b="1" dirty="0"/>
            </a:p>
          </p:txBody>
        </p:sp>
        <p:sp>
          <p:nvSpPr>
            <p:cNvPr id="12" name="Right Brace 11"/>
            <p:cNvSpPr/>
            <p:nvPr/>
          </p:nvSpPr>
          <p:spPr>
            <a:xfrm>
              <a:off x="11113134" y="654400"/>
              <a:ext cx="356831" cy="564605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084779" y="-3896"/>
            <a:ext cx="1479892" cy="6245276"/>
            <a:chOff x="3084779" y="-3896"/>
            <a:chExt cx="1479892" cy="6245276"/>
          </a:xfrm>
        </p:grpSpPr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9ED290B4-EA81-4430-8CDA-D1BAFD04C03E}"/>
                </a:ext>
              </a:extLst>
            </p:cNvPr>
            <p:cNvCxnSpPr>
              <a:cxnSpLocks/>
            </p:cNvCxnSpPr>
            <p:nvPr/>
          </p:nvCxnSpPr>
          <p:spPr>
            <a:xfrm>
              <a:off x="3519737" y="1423734"/>
              <a:ext cx="725620" cy="0"/>
            </a:xfrm>
            <a:prstGeom prst="line">
              <a:avLst/>
            </a:prstGeom>
            <a:ln w="38100" cmpd="dbl">
              <a:solidFill>
                <a:srgbClr val="3381C7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D6EEC21A-2CD9-4940-9452-08D129C3AE7C}"/>
                </a:ext>
              </a:extLst>
            </p:cNvPr>
            <p:cNvCxnSpPr>
              <a:cxnSpLocks/>
            </p:cNvCxnSpPr>
            <p:nvPr/>
          </p:nvCxnSpPr>
          <p:spPr>
            <a:xfrm>
              <a:off x="3519737" y="2443661"/>
              <a:ext cx="725620" cy="0"/>
            </a:xfrm>
            <a:prstGeom prst="line">
              <a:avLst/>
            </a:prstGeom>
            <a:ln w="38100" cmpd="dbl">
              <a:solidFill>
                <a:srgbClr val="4E93D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="" xmlns:a16="http://schemas.microsoft.com/office/drawing/2014/main" id="{890D9382-DA01-4CFB-91CB-7A07B363A1EB}"/>
                </a:ext>
              </a:extLst>
            </p:cNvPr>
            <p:cNvCxnSpPr>
              <a:cxnSpLocks/>
            </p:cNvCxnSpPr>
            <p:nvPr/>
          </p:nvCxnSpPr>
          <p:spPr>
            <a:xfrm>
              <a:off x="3519737" y="3463588"/>
              <a:ext cx="725620" cy="0"/>
            </a:xfrm>
            <a:prstGeom prst="line">
              <a:avLst/>
            </a:prstGeom>
            <a:ln w="38100" cmpd="dbl">
              <a:solidFill>
                <a:srgbClr val="63A0D7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="" xmlns:a16="http://schemas.microsoft.com/office/drawing/2014/main" id="{BA4CFF52-B887-4A5D-AF5E-E1F2119F82D1}"/>
                </a:ext>
              </a:extLst>
            </p:cNvPr>
            <p:cNvCxnSpPr>
              <a:cxnSpLocks/>
            </p:cNvCxnSpPr>
            <p:nvPr/>
          </p:nvCxnSpPr>
          <p:spPr>
            <a:xfrm>
              <a:off x="3535134" y="4483515"/>
              <a:ext cx="725620" cy="0"/>
            </a:xfrm>
            <a:prstGeom prst="line">
              <a:avLst/>
            </a:prstGeom>
            <a:ln w="38100" cmpd="dbl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="" xmlns:a16="http://schemas.microsoft.com/office/drawing/2014/main" id="{F1648129-FB14-4EBA-BD3F-B2908C0A762A}"/>
                </a:ext>
              </a:extLst>
            </p:cNvPr>
            <p:cNvCxnSpPr>
              <a:cxnSpLocks/>
            </p:cNvCxnSpPr>
            <p:nvPr/>
          </p:nvCxnSpPr>
          <p:spPr>
            <a:xfrm>
              <a:off x="3535134" y="5503443"/>
              <a:ext cx="725620" cy="0"/>
            </a:xfrm>
            <a:prstGeom prst="line">
              <a:avLst/>
            </a:prstGeom>
            <a:ln w="38100" cmpd="dbl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/>
            <p:cNvGrpSpPr/>
            <p:nvPr/>
          </p:nvGrpSpPr>
          <p:grpSpPr>
            <a:xfrm>
              <a:off x="3519738" y="458200"/>
              <a:ext cx="725618" cy="5783180"/>
              <a:chOff x="3519738" y="458200"/>
              <a:chExt cx="725618" cy="578318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="" xmlns:a16="http://schemas.microsoft.com/office/drawing/2014/main" id="{FA6C97F4-1D3E-4CF6-AC96-EF015B5ECAA4}"/>
                  </a:ext>
                </a:extLst>
              </p:cNvPr>
              <p:cNvSpPr/>
              <p:nvPr/>
            </p:nvSpPr>
            <p:spPr>
              <a:xfrm rot="16200000">
                <a:off x="990957" y="2986981"/>
                <a:ext cx="5783180" cy="725618"/>
              </a:xfrm>
              <a:prstGeom prst="rect">
                <a:avLst/>
              </a:prstGeom>
              <a:gradFill flip="none" rotWithShape="1">
                <a:gsLst>
                  <a:gs pos="0">
                    <a:srgbClr val="456B2B"/>
                  </a:gs>
                  <a:gs pos="5000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id="{02D1A9D5-68BB-40DC-BE82-C0F486B75FE0}"/>
                  </a:ext>
                </a:extLst>
              </p:cNvPr>
              <p:cNvSpPr txBox="1"/>
              <p:nvPr/>
            </p:nvSpPr>
            <p:spPr>
              <a:xfrm rot="16200000">
                <a:off x="1687245" y="2961950"/>
                <a:ext cx="4421403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smtClean="0"/>
                  <a:t>CPS Framework </a:t>
                </a:r>
                <a:r>
                  <a:rPr lang="en-US" sz="3200" dirty="0"/>
                  <a:t>Model</a:t>
                </a:r>
              </a:p>
            </p:txBody>
          </p:sp>
        </p:grpSp>
        <p:sp>
          <p:nvSpPr>
            <p:cNvPr id="113" name="TextBox 112">
              <a:extLst>
                <a:ext uri="{FF2B5EF4-FFF2-40B4-BE49-F238E27FC236}">
                  <a16:creationId xmlns="" xmlns:a16="http://schemas.microsoft.com/office/drawing/2014/main" id="{95DDDE0E-AD41-48DE-A61A-A06C22D76ABD}"/>
                </a:ext>
              </a:extLst>
            </p:cNvPr>
            <p:cNvSpPr txBox="1"/>
            <p:nvPr/>
          </p:nvSpPr>
          <p:spPr>
            <a:xfrm>
              <a:off x="3173292" y="401408"/>
              <a:ext cx="12875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High-level</a:t>
              </a:r>
            </a:p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Aspects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="" xmlns:a16="http://schemas.microsoft.com/office/drawing/2014/main" id="{0BBDE8E1-4A79-4389-9508-12D985E0EE9B}"/>
                </a:ext>
              </a:extLst>
            </p:cNvPr>
            <p:cNvSpPr txBox="1"/>
            <p:nvPr/>
          </p:nvSpPr>
          <p:spPr>
            <a:xfrm>
              <a:off x="3084779" y="5593571"/>
              <a:ext cx="14798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Concerns &amp;</a:t>
              </a:r>
            </a:p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Properties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="" xmlns:a16="http://schemas.microsoft.com/office/drawing/2014/main" id="{74CBFB0E-A79E-4E46-8A32-9AB99FFFED0B}"/>
                </a:ext>
              </a:extLst>
            </p:cNvPr>
            <p:cNvSpPr txBox="1"/>
            <p:nvPr/>
          </p:nvSpPr>
          <p:spPr>
            <a:xfrm>
              <a:off x="3396635" y="-3896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/>
                <a:t>Facets</a:t>
              </a: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3667046" y="320802"/>
              <a:ext cx="384721" cy="158255"/>
              <a:chOff x="641683" y="107803"/>
              <a:chExt cx="565196" cy="232493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>
                <a:off x="641683" y="109464"/>
                <a:ext cx="565196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>
                <a:off x="641683" y="109464"/>
                <a:ext cx="0" cy="230832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/>
              <p:nvPr/>
            </p:nvCxnSpPr>
            <p:spPr>
              <a:xfrm>
                <a:off x="924281" y="109002"/>
                <a:ext cx="0" cy="230832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/>
              <p:cNvCxnSpPr/>
              <p:nvPr/>
            </p:nvCxnSpPr>
            <p:spPr>
              <a:xfrm>
                <a:off x="1206879" y="107803"/>
                <a:ext cx="0" cy="230832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0" name="TextBox 89"/>
          <p:cNvSpPr txBox="1"/>
          <p:nvPr/>
        </p:nvSpPr>
        <p:spPr>
          <a:xfrm rot="16200000">
            <a:off x="5361708" y="3111144"/>
            <a:ext cx="51104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4">
                    <a:lumMod val="75000"/>
                  </a:schemeClr>
                </a:solidFill>
              </a:rPr>
              <a:t>Competence Questions</a:t>
            </a:r>
            <a:endParaRPr lang="en-US" sz="3200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1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 animBg="1"/>
      <p:bldP spid="7" grpId="0" animBg="1"/>
      <p:bldP spid="8" grpId="0" animBg="1"/>
      <p:bldP spid="9" grpId="0" animBg="1"/>
      <p:bldP spid="9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BD72FF7-233F-4A7B-9936-08FFAA1B3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246" y="206864"/>
            <a:ext cx="11347938" cy="1325563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‘Competence questions’ </a:t>
            </a:r>
            <a:r>
              <a:rPr lang="en-US" sz="3600" b="1" dirty="0"/>
              <a:t>that </a:t>
            </a:r>
            <a:r>
              <a:rPr lang="en-US" sz="3600" b="1" dirty="0" smtClean="0"/>
              <a:t>can be answered </a:t>
            </a:r>
            <a:r>
              <a:rPr lang="en-US" sz="3600" b="1" dirty="0"/>
              <a:t>using the </a:t>
            </a:r>
            <a:r>
              <a:rPr lang="en-US" sz="3600" b="1" dirty="0" smtClean="0"/>
              <a:t>CPS Framework Model</a:t>
            </a:r>
            <a:endParaRPr lang="en-US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63A37BD-D8F4-424C-9FDE-4E6B0E8CE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561852"/>
            <a:ext cx="11218985" cy="4698267"/>
          </a:xfrm>
        </p:spPr>
        <p:txBody>
          <a:bodyPr>
            <a:normAutofit fontScale="92500"/>
          </a:bodyPr>
          <a:lstStyle/>
          <a:p>
            <a:r>
              <a:rPr lang="en-US" b="1" dirty="0" smtClean="0"/>
              <a:t>Mission Commander: </a:t>
            </a:r>
            <a:r>
              <a:rPr lang="en-US" dirty="0" smtClean="0"/>
              <a:t>How trustworthy (interoperable, functional, etc.) is </a:t>
            </a:r>
            <a:r>
              <a:rPr lang="en-US" dirty="0"/>
              <a:t>this </a:t>
            </a:r>
            <a:r>
              <a:rPr lang="en-US" dirty="0" smtClean="0"/>
              <a:t>system?  </a:t>
            </a:r>
            <a:r>
              <a:rPr lang="en-US" dirty="0"/>
              <a:t>How do the security features compare to those of our </a:t>
            </a:r>
            <a:r>
              <a:rPr lang="en-US" dirty="0" smtClean="0"/>
              <a:t>adversary? If we have gaps to our expected adversary, which elements of a concern are lagging behind, which mission capability officer should be responsible and what effort is required to fill those gaps?</a:t>
            </a:r>
            <a:endParaRPr lang="en-US" dirty="0"/>
          </a:p>
          <a:p>
            <a:r>
              <a:rPr lang="en-US" b="1" dirty="0" smtClean="0"/>
              <a:t>Mission Capability Officer: </a:t>
            </a:r>
            <a:r>
              <a:rPr lang="en-US" dirty="0" smtClean="0"/>
              <a:t>What is the effort we’ve made to assure a mission concern? Where </a:t>
            </a:r>
            <a:r>
              <a:rPr lang="en-US" dirty="0"/>
              <a:t>are we in the </a:t>
            </a:r>
            <a:r>
              <a:rPr lang="en-US" dirty="0" smtClean="0"/>
              <a:t>CPS execution? </a:t>
            </a:r>
            <a:r>
              <a:rPr lang="en-US" dirty="0"/>
              <a:t>What’s the degree of completion</a:t>
            </a:r>
            <a:r>
              <a:rPr lang="en-US" dirty="0" smtClean="0"/>
              <a:t>? What resources can address mission gaps?</a:t>
            </a:r>
            <a:endParaRPr lang="en-US" dirty="0"/>
          </a:p>
          <a:p>
            <a:r>
              <a:rPr lang="en-US" b="1" dirty="0" smtClean="0"/>
              <a:t>Fighter/Technician: </a:t>
            </a:r>
            <a:r>
              <a:rPr lang="en-US" dirty="0"/>
              <a:t>What are the impacts on </a:t>
            </a:r>
            <a:r>
              <a:rPr lang="en-US" dirty="0" smtClean="0"/>
              <a:t>any given mission concern of </a:t>
            </a:r>
            <a:r>
              <a:rPr lang="en-US" dirty="0"/>
              <a:t>replacing the encryption </a:t>
            </a:r>
            <a:r>
              <a:rPr lang="en-US" dirty="0" smtClean="0"/>
              <a:t>algorithm (or implementing any other mission plan change)? I.e., tradeoff analysis? Is there an opportunity to achieve trustworthiness targets by modifying the physics of the system?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45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26404" y="342900"/>
            <a:ext cx="2072395" cy="5898480"/>
          </a:xfrm>
          <a:prstGeom prst="rect">
            <a:avLst/>
          </a:prstGeom>
          <a:solidFill>
            <a:schemeClr val="accent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Simulation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6674552" y="39857"/>
            <a:ext cx="5410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NIST Federated CPS Testbed/UCEF </a:t>
            </a:r>
            <a:endParaRPr lang="en-US" sz="2400" b="1" dirty="0"/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480116E9-A550-4ACD-951C-FBE89B682918}"/>
              </a:ext>
            </a:extLst>
          </p:cNvPr>
          <p:cNvGrpSpPr/>
          <p:nvPr/>
        </p:nvGrpSpPr>
        <p:grpSpPr>
          <a:xfrm>
            <a:off x="8515001" y="5646460"/>
            <a:ext cx="543274" cy="699867"/>
            <a:chOff x="6638925" y="458199"/>
            <a:chExt cx="1009650" cy="1453886"/>
          </a:xfrm>
          <a:solidFill>
            <a:srgbClr val="6A6666"/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grpSpPr>
        <p:sp>
          <p:nvSpPr>
            <p:cNvPr id="73" name="Oval 72">
              <a:extLst>
                <a:ext uri="{FF2B5EF4-FFF2-40B4-BE49-F238E27FC236}">
                  <a16:creationId xmlns="" xmlns:a16="http://schemas.microsoft.com/office/drawing/2014/main" id="{C93D063C-6ABD-45F6-9453-E2D84C87D8B1}"/>
                </a:ext>
              </a:extLst>
            </p:cNvPr>
            <p:cNvSpPr/>
            <p:nvPr/>
          </p:nvSpPr>
          <p:spPr>
            <a:xfrm>
              <a:off x="6753225" y="458199"/>
              <a:ext cx="790575" cy="74401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: Top Corners Snipped 73">
              <a:extLst>
                <a:ext uri="{FF2B5EF4-FFF2-40B4-BE49-F238E27FC236}">
                  <a16:creationId xmlns="" xmlns:a16="http://schemas.microsoft.com/office/drawing/2014/main" id="{40ABF659-DFD1-41F6-84FE-BEEBBC6909AD}"/>
                </a:ext>
              </a:extLst>
            </p:cNvPr>
            <p:cNvSpPr/>
            <p:nvPr/>
          </p:nvSpPr>
          <p:spPr>
            <a:xfrm>
              <a:off x="6638925" y="1202218"/>
              <a:ext cx="1009650" cy="709867"/>
            </a:xfrm>
            <a:prstGeom prst="snip2SameRect">
              <a:avLst>
                <a:gd name="adj1" fmla="val 27401"/>
                <a:gd name="adj2" fmla="val 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8EF7D7B1-3CC3-42F8-9C4A-03276FC42DF2}"/>
              </a:ext>
            </a:extLst>
          </p:cNvPr>
          <p:cNvGrpSpPr/>
          <p:nvPr/>
        </p:nvGrpSpPr>
        <p:grpSpPr>
          <a:xfrm>
            <a:off x="9848850" y="2299035"/>
            <a:ext cx="828675" cy="1005706"/>
            <a:chOff x="6638925" y="458199"/>
            <a:chExt cx="1009650" cy="1453886"/>
          </a:xfrm>
          <a:solidFill>
            <a:srgbClr val="428BCE"/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grpSpPr>
        <p:sp>
          <p:nvSpPr>
            <p:cNvPr id="52" name="Oval 51">
              <a:extLst>
                <a:ext uri="{FF2B5EF4-FFF2-40B4-BE49-F238E27FC236}">
                  <a16:creationId xmlns="" xmlns:a16="http://schemas.microsoft.com/office/drawing/2014/main" id="{5403E277-0C4A-4B32-B459-38F67BB2821D}"/>
                </a:ext>
              </a:extLst>
            </p:cNvPr>
            <p:cNvSpPr/>
            <p:nvPr/>
          </p:nvSpPr>
          <p:spPr>
            <a:xfrm>
              <a:off x="6753225" y="458199"/>
              <a:ext cx="790575" cy="74401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: Top Corners Snipped 52">
              <a:extLst>
                <a:ext uri="{FF2B5EF4-FFF2-40B4-BE49-F238E27FC236}">
                  <a16:creationId xmlns="" xmlns:a16="http://schemas.microsoft.com/office/drawing/2014/main" id="{B407D5FF-38CE-43D4-BFA1-098A84DA5331}"/>
                </a:ext>
              </a:extLst>
            </p:cNvPr>
            <p:cNvSpPr/>
            <p:nvPr/>
          </p:nvSpPr>
          <p:spPr>
            <a:xfrm>
              <a:off x="6638925" y="1202218"/>
              <a:ext cx="1009650" cy="709867"/>
            </a:xfrm>
            <a:prstGeom prst="snip2SameRect">
              <a:avLst>
                <a:gd name="adj1" fmla="val 27401"/>
                <a:gd name="adj2" fmla="val 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10A80554-456E-4789-8E21-2F19ED2EB5EC}"/>
              </a:ext>
            </a:extLst>
          </p:cNvPr>
          <p:cNvGrpSpPr/>
          <p:nvPr/>
        </p:nvGrpSpPr>
        <p:grpSpPr>
          <a:xfrm>
            <a:off x="9723317" y="720234"/>
            <a:ext cx="828675" cy="1005706"/>
            <a:chOff x="6638925" y="458199"/>
            <a:chExt cx="1009650" cy="1453886"/>
          </a:xfrm>
          <a:solidFill>
            <a:srgbClr val="6A6666"/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grpSpPr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54C51DE2-D7F5-4897-86E2-05A2F79D46F1}"/>
                </a:ext>
              </a:extLst>
            </p:cNvPr>
            <p:cNvSpPr/>
            <p:nvPr/>
          </p:nvSpPr>
          <p:spPr>
            <a:xfrm>
              <a:off x="6753225" y="458199"/>
              <a:ext cx="790575" cy="74401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: Top Corners Snipped 31">
              <a:extLst>
                <a:ext uri="{FF2B5EF4-FFF2-40B4-BE49-F238E27FC236}">
                  <a16:creationId xmlns="" xmlns:a16="http://schemas.microsoft.com/office/drawing/2014/main" id="{1670E308-C276-4CCF-8AD3-F6BBA2BBEABB}"/>
                </a:ext>
              </a:extLst>
            </p:cNvPr>
            <p:cNvSpPr/>
            <p:nvPr/>
          </p:nvSpPr>
          <p:spPr>
            <a:xfrm>
              <a:off x="6638925" y="1202218"/>
              <a:ext cx="1009650" cy="709867"/>
            </a:xfrm>
            <a:prstGeom prst="snip2SameRect">
              <a:avLst>
                <a:gd name="adj1" fmla="val 27401"/>
                <a:gd name="adj2" fmla="val 0"/>
              </a:avLst>
            </a:prstGeom>
            <a:grpFill/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8D710795-D799-4A8F-A870-9A6AB1A1F44E}"/>
              </a:ext>
            </a:extLst>
          </p:cNvPr>
          <p:cNvGrpSpPr/>
          <p:nvPr/>
        </p:nvGrpSpPr>
        <p:grpSpPr>
          <a:xfrm>
            <a:off x="8401050" y="699365"/>
            <a:ext cx="828675" cy="1005706"/>
            <a:chOff x="6638925" y="458199"/>
            <a:chExt cx="1009650" cy="1453886"/>
          </a:xfrm>
          <a:solidFill>
            <a:srgbClr val="545050"/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21674496-0E95-40AE-B8C2-80AABB3D8158}"/>
                </a:ext>
              </a:extLst>
            </p:cNvPr>
            <p:cNvSpPr/>
            <p:nvPr/>
          </p:nvSpPr>
          <p:spPr>
            <a:xfrm>
              <a:off x="6753225" y="458199"/>
              <a:ext cx="790575" cy="74401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: Top Corners Snipped 28">
              <a:extLst>
                <a:ext uri="{FF2B5EF4-FFF2-40B4-BE49-F238E27FC236}">
                  <a16:creationId xmlns="" xmlns:a16="http://schemas.microsoft.com/office/drawing/2014/main" id="{344C9E73-4AAD-469D-A075-2A0B2277A193}"/>
                </a:ext>
              </a:extLst>
            </p:cNvPr>
            <p:cNvSpPr/>
            <p:nvPr/>
          </p:nvSpPr>
          <p:spPr>
            <a:xfrm>
              <a:off x="6638925" y="1202218"/>
              <a:ext cx="1009650" cy="709867"/>
            </a:xfrm>
            <a:prstGeom prst="snip2SameRect">
              <a:avLst>
                <a:gd name="adj1" fmla="val 27401"/>
                <a:gd name="adj2" fmla="val 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FAB491A8-B012-4754-9C31-3F6A090B03DC}"/>
              </a:ext>
            </a:extLst>
          </p:cNvPr>
          <p:cNvSpPr/>
          <p:nvPr/>
        </p:nvSpPr>
        <p:spPr>
          <a:xfrm rot="16200000">
            <a:off x="-1451189" y="3081770"/>
            <a:ext cx="418576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3600" b="1" cap="none" spc="0" dirty="0" smtClean="0">
                <a:ln/>
                <a:solidFill>
                  <a:schemeClr val="accent5">
                    <a:lumMod val="50000"/>
                  </a:schemeClr>
                </a:solidFill>
                <a:effectLst/>
              </a:rPr>
              <a:t>System of </a:t>
            </a:r>
            <a:r>
              <a:rPr lang="en-US" sz="3600" b="1" cap="none" spc="0" dirty="0">
                <a:ln/>
                <a:solidFill>
                  <a:schemeClr val="accent5">
                    <a:lumMod val="50000"/>
                  </a:schemeClr>
                </a:solidFill>
                <a:effectLst/>
              </a:rPr>
              <a:t>Interest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="" xmlns:a16="http://schemas.microsoft.com/office/drawing/2014/main" id="{D7AC9FBB-18B9-4436-A833-1F56EE54C0E9}"/>
              </a:ext>
            </a:extLst>
          </p:cNvPr>
          <p:cNvSpPr/>
          <p:nvPr/>
        </p:nvSpPr>
        <p:spPr>
          <a:xfrm>
            <a:off x="1026405" y="906379"/>
            <a:ext cx="360948" cy="5141495"/>
          </a:xfrm>
          <a:prstGeom prst="leftBrac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Diagonal Corners Snipped 6">
            <a:extLst>
              <a:ext uri="{FF2B5EF4-FFF2-40B4-BE49-F238E27FC236}">
                <a16:creationId xmlns="" xmlns:a16="http://schemas.microsoft.com/office/drawing/2014/main" id="{00EC8471-77D1-41A1-B057-371EB6F48693}"/>
              </a:ext>
            </a:extLst>
          </p:cNvPr>
          <p:cNvSpPr/>
          <p:nvPr/>
        </p:nvSpPr>
        <p:spPr>
          <a:xfrm rot="16200000">
            <a:off x="1283368" y="1461837"/>
            <a:ext cx="1267327" cy="673769"/>
          </a:xfrm>
          <a:prstGeom prst="snip2DiagRect">
            <a:avLst/>
          </a:prstGeom>
          <a:solidFill>
            <a:srgbClr val="4D79C7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Cpt</a:t>
            </a:r>
            <a:r>
              <a:rPr lang="en-US" sz="2800" dirty="0" smtClean="0"/>
              <a:t> N</a:t>
            </a:r>
            <a:endParaRPr lang="en-US" sz="2800" dirty="0"/>
          </a:p>
        </p:txBody>
      </p:sp>
      <p:sp>
        <p:nvSpPr>
          <p:cNvPr id="8" name="Rectangle: Diagonal Corners Snipped 7">
            <a:extLst>
              <a:ext uri="{FF2B5EF4-FFF2-40B4-BE49-F238E27FC236}">
                <a16:creationId xmlns="" xmlns:a16="http://schemas.microsoft.com/office/drawing/2014/main" id="{02D522E1-3CC4-46F1-8BCD-5977CB3F949C}"/>
              </a:ext>
            </a:extLst>
          </p:cNvPr>
          <p:cNvSpPr/>
          <p:nvPr/>
        </p:nvSpPr>
        <p:spPr>
          <a:xfrm rot="16200000">
            <a:off x="1283367" y="3054016"/>
            <a:ext cx="1267327" cy="673769"/>
          </a:xfrm>
          <a:prstGeom prst="snip2DiagRect">
            <a:avLst/>
          </a:prstGeom>
          <a:solidFill>
            <a:srgbClr val="31579B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Cpt</a:t>
            </a:r>
            <a:r>
              <a:rPr lang="en-US" sz="2800" dirty="0" smtClean="0"/>
              <a:t> 2</a:t>
            </a:r>
            <a:endParaRPr lang="en-US" sz="2800" dirty="0"/>
          </a:p>
        </p:txBody>
      </p:sp>
      <p:sp>
        <p:nvSpPr>
          <p:cNvPr id="9" name="Rectangle: Diagonal Corners Snipped 8">
            <a:extLst>
              <a:ext uri="{FF2B5EF4-FFF2-40B4-BE49-F238E27FC236}">
                <a16:creationId xmlns="" xmlns:a16="http://schemas.microsoft.com/office/drawing/2014/main" id="{7A8E2400-1086-4EF3-A6B2-42BD84D8995A}"/>
              </a:ext>
            </a:extLst>
          </p:cNvPr>
          <p:cNvSpPr/>
          <p:nvPr/>
        </p:nvSpPr>
        <p:spPr>
          <a:xfrm rot="16200000">
            <a:off x="1283367" y="4646195"/>
            <a:ext cx="1267327" cy="673769"/>
          </a:xfrm>
          <a:prstGeom prst="snip2DiagRect">
            <a:avLst/>
          </a:prstGeom>
          <a:solidFill>
            <a:srgbClr val="203966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Cpt</a:t>
            </a:r>
            <a:r>
              <a:rPr lang="en-US" sz="2800" dirty="0" smtClean="0"/>
              <a:t> 1</a:t>
            </a:r>
            <a:endParaRPr lang="en-US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A6C97F4-1D3E-4CF6-AC96-EF015B5ECAA4}"/>
              </a:ext>
            </a:extLst>
          </p:cNvPr>
          <p:cNvSpPr/>
          <p:nvPr/>
        </p:nvSpPr>
        <p:spPr>
          <a:xfrm rot="16200000">
            <a:off x="990957" y="2986981"/>
            <a:ext cx="5783180" cy="725618"/>
          </a:xfrm>
          <a:prstGeom prst="rect">
            <a:avLst/>
          </a:prstGeom>
          <a:gradFill flip="none" rotWithShape="1">
            <a:gsLst>
              <a:gs pos="0">
                <a:srgbClr val="456B2B"/>
              </a:gs>
              <a:gs pos="5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0" scaled="1"/>
            <a:tileRect/>
          </a:gra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6B06CE78-976B-4B5D-A32A-221AEE2C3367}"/>
              </a:ext>
            </a:extLst>
          </p:cNvPr>
          <p:cNvSpPr/>
          <p:nvPr/>
        </p:nvSpPr>
        <p:spPr>
          <a:xfrm>
            <a:off x="5600700" y="4765506"/>
            <a:ext cx="1314450" cy="1475874"/>
          </a:xfrm>
          <a:prstGeom prst="rect">
            <a:avLst/>
          </a:prstGeom>
          <a:solidFill>
            <a:srgbClr val="A88D2A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Exp</a:t>
            </a:r>
            <a:r>
              <a:rPr lang="en-US" sz="2800" dirty="0" smtClean="0"/>
              <a:t> A</a:t>
            </a:r>
            <a:endParaRPr lang="en-US" sz="2800" dirty="0"/>
          </a:p>
        </p:txBody>
      </p:sp>
      <p:sp>
        <p:nvSpPr>
          <p:cNvPr id="13" name="Rectangle: Top Corners Snipped 12">
            <a:extLst>
              <a:ext uri="{FF2B5EF4-FFF2-40B4-BE49-F238E27FC236}">
                <a16:creationId xmlns="" xmlns:a16="http://schemas.microsoft.com/office/drawing/2014/main" id="{721C768D-E468-4864-97E4-6792CA292CC9}"/>
              </a:ext>
            </a:extLst>
          </p:cNvPr>
          <p:cNvSpPr/>
          <p:nvPr/>
        </p:nvSpPr>
        <p:spPr>
          <a:xfrm>
            <a:off x="5505450" y="3285790"/>
            <a:ext cx="1504950" cy="1225714"/>
          </a:xfrm>
          <a:prstGeom prst="snip2Same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Exp</a:t>
            </a:r>
            <a:r>
              <a:rPr lang="en-US" sz="2800" dirty="0" smtClean="0"/>
              <a:t> B</a:t>
            </a:r>
            <a:endParaRPr lang="en-US" sz="2800" dirty="0"/>
          </a:p>
        </p:txBody>
      </p:sp>
      <p:sp>
        <p:nvSpPr>
          <p:cNvPr id="14" name="Rectangle: Diagonal Corners Snipped 13">
            <a:extLst>
              <a:ext uri="{FF2B5EF4-FFF2-40B4-BE49-F238E27FC236}">
                <a16:creationId xmlns="" xmlns:a16="http://schemas.microsoft.com/office/drawing/2014/main" id="{AD33698B-7A01-4194-8C22-6D7357B5B0F9}"/>
              </a:ext>
            </a:extLst>
          </p:cNvPr>
          <p:cNvSpPr/>
          <p:nvPr/>
        </p:nvSpPr>
        <p:spPr>
          <a:xfrm>
            <a:off x="5600700" y="1792035"/>
            <a:ext cx="1343025" cy="1239754"/>
          </a:xfrm>
          <a:prstGeom prst="snip2Diag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Exp</a:t>
            </a:r>
            <a:r>
              <a:rPr lang="en-US" sz="2800" dirty="0" smtClean="0"/>
              <a:t> C</a:t>
            </a:r>
            <a:endParaRPr lang="en-US" sz="2800" dirty="0"/>
          </a:p>
        </p:txBody>
      </p:sp>
      <p:sp>
        <p:nvSpPr>
          <p:cNvPr id="15" name="Hexagon 14">
            <a:extLst>
              <a:ext uri="{FF2B5EF4-FFF2-40B4-BE49-F238E27FC236}">
                <a16:creationId xmlns="" xmlns:a16="http://schemas.microsoft.com/office/drawing/2014/main" id="{76662C3C-84D0-45C2-BD68-CF26E6EACF36}"/>
              </a:ext>
            </a:extLst>
          </p:cNvPr>
          <p:cNvSpPr/>
          <p:nvPr/>
        </p:nvSpPr>
        <p:spPr>
          <a:xfrm>
            <a:off x="5581650" y="458199"/>
            <a:ext cx="1333500" cy="1079835"/>
          </a:xfrm>
          <a:prstGeom prst="hexagon">
            <a:avLst/>
          </a:prstGeom>
          <a:solidFill>
            <a:schemeClr val="accent2">
              <a:lumMod val="5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Exp</a:t>
            </a:r>
            <a:r>
              <a:rPr lang="en-US" sz="2800" dirty="0" smtClean="0"/>
              <a:t> Z</a:t>
            </a:r>
            <a:endParaRPr lang="en-US" sz="28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9ED290B4-EA81-4430-8CDA-D1BAFD04C03E}"/>
              </a:ext>
            </a:extLst>
          </p:cNvPr>
          <p:cNvCxnSpPr>
            <a:cxnSpLocks/>
          </p:cNvCxnSpPr>
          <p:nvPr/>
        </p:nvCxnSpPr>
        <p:spPr>
          <a:xfrm>
            <a:off x="3519737" y="1423734"/>
            <a:ext cx="725620" cy="0"/>
          </a:xfrm>
          <a:prstGeom prst="line">
            <a:avLst/>
          </a:prstGeom>
          <a:ln w="38100" cmpd="dbl">
            <a:solidFill>
              <a:srgbClr val="3381C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D6EEC21A-2CD9-4940-9452-08D129C3AE7C}"/>
              </a:ext>
            </a:extLst>
          </p:cNvPr>
          <p:cNvCxnSpPr>
            <a:cxnSpLocks/>
          </p:cNvCxnSpPr>
          <p:nvPr/>
        </p:nvCxnSpPr>
        <p:spPr>
          <a:xfrm>
            <a:off x="3519737" y="2443661"/>
            <a:ext cx="725620" cy="0"/>
          </a:xfrm>
          <a:prstGeom prst="line">
            <a:avLst/>
          </a:prstGeom>
          <a:ln w="38100" cmpd="dbl">
            <a:solidFill>
              <a:srgbClr val="4E93D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890D9382-DA01-4CFB-91CB-7A07B363A1EB}"/>
              </a:ext>
            </a:extLst>
          </p:cNvPr>
          <p:cNvCxnSpPr>
            <a:cxnSpLocks/>
          </p:cNvCxnSpPr>
          <p:nvPr/>
        </p:nvCxnSpPr>
        <p:spPr>
          <a:xfrm>
            <a:off x="3519737" y="3463588"/>
            <a:ext cx="725620" cy="0"/>
          </a:xfrm>
          <a:prstGeom prst="line">
            <a:avLst/>
          </a:prstGeom>
          <a:ln w="38100" cmpd="dbl">
            <a:solidFill>
              <a:srgbClr val="63A0D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BA4CFF52-B887-4A5D-AF5E-E1F2119F82D1}"/>
              </a:ext>
            </a:extLst>
          </p:cNvPr>
          <p:cNvCxnSpPr>
            <a:cxnSpLocks/>
          </p:cNvCxnSpPr>
          <p:nvPr/>
        </p:nvCxnSpPr>
        <p:spPr>
          <a:xfrm>
            <a:off x="3535134" y="4483515"/>
            <a:ext cx="725620" cy="0"/>
          </a:xfrm>
          <a:prstGeom prst="line">
            <a:avLst/>
          </a:prstGeom>
          <a:ln w="38100" cmpd="dbl"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F1648129-FB14-4EBA-BD3F-B2908C0A762A}"/>
              </a:ext>
            </a:extLst>
          </p:cNvPr>
          <p:cNvCxnSpPr>
            <a:cxnSpLocks/>
          </p:cNvCxnSpPr>
          <p:nvPr/>
        </p:nvCxnSpPr>
        <p:spPr>
          <a:xfrm>
            <a:off x="3535134" y="5503443"/>
            <a:ext cx="725620" cy="0"/>
          </a:xfrm>
          <a:prstGeom prst="line">
            <a:avLst/>
          </a:prstGeom>
          <a:ln w="38100" cmpd="dbl"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02D1A9D5-68BB-40DC-BE82-C0F486B75FE0}"/>
              </a:ext>
            </a:extLst>
          </p:cNvPr>
          <p:cNvSpPr txBox="1"/>
          <p:nvPr/>
        </p:nvSpPr>
        <p:spPr>
          <a:xfrm rot="16200000">
            <a:off x="1420348" y="2931172"/>
            <a:ext cx="4955203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CPS Framework Model</a:t>
            </a:r>
            <a:endParaRPr lang="en-US" sz="3600" dirty="0"/>
          </a:p>
        </p:txBody>
      </p: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7A8856F0-9126-466B-B326-162050624BA0}"/>
              </a:ext>
            </a:extLst>
          </p:cNvPr>
          <p:cNvGrpSpPr/>
          <p:nvPr/>
        </p:nvGrpSpPr>
        <p:grpSpPr>
          <a:xfrm>
            <a:off x="9058275" y="906379"/>
            <a:ext cx="828675" cy="1005706"/>
            <a:chOff x="6638925" y="458199"/>
            <a:chExt cx="1009650" cy="1453886"/>
          </a:xfrm>
          <a:effectLst>
            <a:innerShdw blurRad="63500" dist="50800" dir="8100000">
              <a:prstClr val="black">
                <a:alpha val="50000"/>
              </a:prstClr>
            </a:innerShdw>
          </a:effectLst>
        </p:grpSpPr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12CC478C-E923-424A-BB7D-BF38B33C0C66}"/>
                </a:ext>
              </a:extLst>
            </p:cNvPr>
            <p:cNvSpPr/>
            <p:nvPr/>
          </p:nvSpPr>
          <p:spPr>
            <a:xfrm>
              <a:off x="6753225" y="458199"/>
              <a:ext cx="790575" cy="74401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: Top Corners Snipped 24">
              <a:extLst>
                <a:ext uri="{FF2B5EF4-FFF2-40B4-BE49-F238E27FC236}">
                  <a16:creationId xmlns="" xmlns:a16="http://schemas.microsoft.com/office/drawing/2014/main" id="{5D543426-124C-4EC0-B6F6-5C1A01654180}"/>
                </a:ext>
              </a:extLst>
            </p:cNvPr>
            <p:cNvSpPr/>
            <p:nvPr/>
          </p:nvSpPr>
          <p:spPr>
            <a:xfrm>
              <a:off x="6638925" y="1202218"/>
              <a:ext cx="1009650" cy="709867"/>
            </a:xfrm>
            <a:prstGeom prst="snip2SameRect">
              <a:avLst>
                <a:gd name="adj1" fmla="val 27401"/>
                <a:gd name="adj2" fmla="val 0"/>
              </a:avLst>
            </a:prstGeom>
            <a:solidFill>
              <a:schemeClr val="tx1">
                <a:lumMod val="85000"/>
                <a:lumOff val="15000"/>
              </a:schemeClr>
            </a:solidFill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F82EE597-717A-42ED-A29C-55F694C4E8F9}"/>
              </a:ext>
            </a:extLst>
          </p:cNvPr>
          <p:cNvGrpSpPr/>
          <p:nvPr/>
        </p:nvGrpSpPr>
        <p:grpSpPr>
          <a:xfrm>
            <a:off x="9170871" y="2548261"/>
            <a:ext cx="828675" cy="1005706"/>
            <a:chOff x="6638925" y="458199"/>
            <a:chExt cx="1009650" cy="1453886"/>
          </a:xfrm>
          <a:solidFill>
            <a:srgbClr val="28659C"/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grpSpPr>
        <p:sp>
          <p:nvSpPr>
            <p:cNvPr id="46" name="Oval 45">
              <a:extLst>
                <a:ext uri="{FF2B5EF4-FFF2-40B4-BE49-F238E27FC236}">
                  <a16:creationId xmlns="" xmlns:a16="http://schemas.microsoft.com/office/drawing/2014/main" id="{CCD63CDD-0C29-4064-BFCF-3EE1D041B889}"/>
                </a:ext>
              </a:extLst>
            </p:cNvPr>
            <p:cNvSpPr/>
            <p:nvPr/>
          </p:nvSpPr>
          <p:spPr>
            <a:xfrm>
              <a:off x="6753225" y="458199"/>
              <a:ext cx="790575" cy="74401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: Top Corners Snipped 46">
              <a:extLst>
                <a:ext uri="{FF2B5EF4-FFF2-40B4-BE49-F238E27FC236}">
                  <a16:creationId xmlns="" xmlns:a16="http://schemas.microsoft.com/office/drawing/2014/main" id="{1777D765-2DDA-4649-A568-E07F961E57C2}"/>
                </a:ext>
              </a:extLst>
            </p:cNvPr>
            <p:cNvSpPr/>
            <p:nvPr/>
          </p:nvSpPr>
          <p:spPr>
            <a:xfrm>
              <a:off x="6638925" y="1202218"/>
              <a:ext cx="1009650" cy="709867"/>
            </a:xfrm>
            <a:prstGeom prst="snip2SameRect">
              <a:avLst>
                <a:gd name="adj1" fmla="val 27401"/>
                <a:gd name="adj2" fmla="val 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03ECCE89-88D7-46B7-A5DA-D01525A4E339}"/>
              </a:ext>
            </a:extLst>
          </p:cNvPr>
          <p:cNvGrpSpPr/>
          <p:nvPr/>
        </p:nvGrpSpPr>
        <p:grpSpPr>
          <a:xfrm>
            <a:off x="8551750" y="2743463"/>
            <a:ext cx="828675" cy="1005706"/>
            <a:chOff x="6638925" y="458199"/>
            <a:chExt cx="1009650" cy="1453886"/>
          </a:xfrm>
          <a:solidFill>
            <a:schemeClr val="accent5">
              <a:lumMod val="50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grpSpPr>
        <p:sp>
          <p:nvSpPr>
            <p:cNvPr id="49" name="Oval 48">
              <a:extLst>
                <a:ext uri="{FF2B5EF4-FFF2-40B4-BE49-F238E27FC236}">
                  <a16:creationId xmlns="" xmlns:a16="http://schemas.microsoft.com/office/drawing/2014/main" id="{60196137-F7F1-467C-BBB1-B491D20E9229}"/>
                </a:ext>
              </a:extLst>
            </p:cNvPr>
            <p:cNvSpPr/>
            <p:nvPr/>
          </p:nvSpPr>
          <p:spPr>
            <a:xfrm>
              <a:off x="6753225" y="458199"/>
              <a:ext cx="790575" cy="74401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: Top Corners Snipped 49">
              <a:extLst>
                <a:ext uri="{FF2B5EF4-FFF2-40B4-BE49-F238E27FC236}">
                  <a16:creationId xmlns="" xmlns:a16="http://schemas.microsoft.com/office/drawing/2014/main" id="{D3DE1CB8-F2EC-483A-BB4D-1563A50976E2}"/>
                </a:ext>
              </a:extLst>
            </p:cNvPr>
            <p:cNvSpPr/>
            <p:nvPr/>
          </p:nvSpPr>
          <p:spPr>
            <a:xfrm>
              <a:off x="6638925" y="1202218"/>
              <a:ext cx="1009650" cy="709867"/>
            </a:xfrm>
            <a:prstGeom prst="snip2SameRect">
              <a:avLst>
                <a:gd name="adj1" fmla="val 27401"/>
                <a:gd name="adj2" fmla="val 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75F8A1BC-142E-495B-B868-E2971F9535A9}"/>
              </a:ext>
            </a:extLst>
          </p:cNvPr>
          <p:cNvGrpSpPr/>
          <p:nvPr/>
        </p:nvGrpSpPr>
        <p:grpSpPr>
          <a:xfrm>
            <a:off x="8551750" y="3985875"/>
            <a:ext cx="828675" cy="1005706"/>
            <a:chOff x="6638925" y="458199"/>
            <a:chExt cx="1009650" cy="1453886"/>
          </a:xfrm>
          <a:solidFill>
            <a:srgbClr val="5A8C38"/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grpSpPr>
        <p:sp>
          <p:nvSpPr>
            <p:cNvPr id="55" name="Oval 54">
              <a:extLst>
                <a:ext uri="{FF2B5EF4-FFF2-40B4-BE49-F238E27FC236}">
                  <a16:creationId xmlns="" xmlns:a16="http://schemas.microsoft.com/office/drawing/2014/main" id="{4CD86DF6-4735-4C1A-9561-3847A14A7BF7}"/>
                </a:ext>
              </a:extLst>
            </p:cNvPr>
            <p:cNvSpPr/>
            <p:nvPr/>
          </p:nvSpPr>
          <p:spPr>
            <a:xfrm>
              <a:off x="6753225" y="458199"/>
              <a:ext cx="790575" cy="74401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: Top Corners Snipped 55">
              <a:extLst>
                <a:ext uri="{FF2B5EF4-FFF2-40B4-BE49-F238E27FC236}">
                  <a16:creationId xmlns="" xmlns:a16="http://schemas.microsoft.com/office/drawing/2014/main" id="{1A7F278A-C019-408E-A56F-FEB4498E3A67}"/>
                </a:ext>
              </a:extLst>
            </p:cNvPr>
            <p:cNvSpPr/>
            <p:nvPr/>
          </p:nvSpPr>
          <p:spPr>
            <a:xfrm>
              <a:off x="6638925" y="1202218"/>
              <a:ext cx="1009650" cy="709867"/>
            </a:xfrm>
            <a:prstGeom prst="snip2SameRect">
              <a:avLst>
                <a:gd name="adj1" fmla="val 27401"/>
                <a:gd name="adj2" fmla="val 0"/>
              </a:avLst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5CD2FE9D-9FD2-4FB9-8A66-CF16956571DB}"/>
              </a:ext>
            </a:extLst>
          </p:cNvPr>
          <p:cNvGrpSpPr/>
          <p:nvPr/>
        </p:nvGrpSpPr>
        <p:grpSpPr>
          <a:xfrm>
            <a:off x="9183300" y="4243207"/>
            <a:ext cx="828675" cy="1005706"/>
            <a:chOff x="6638925" y="458199"/>
            <a:chExt cx="1009650" cy="1453886"/>
          </a:xfrm>
          <a:solidFill>
            <a:srgbClr val="4A742E"/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grpSpPr>
        <p:sp>
          <p:nvSpPr>
            <p:cNvPr id="58" name="Oval 57">
              <a:extLst>
                <a:ext uri="{FF2B5EF4-FFF2-40B4-BE49-F238E27FC236}">
                  <a16:creationId xmlns="" xmlns:a16="http://schemas.microsoft.com/office/drawing/2014/main" id="{0B1FB69A-EB6B-4435-9468-23788102A1F5}"/>
                </a:ext>
              </a:extLst>
            </p:cNvPr>
            <p:cNvSpPr/>
            <p:nvPr/>
          </p:nvSpPr>
          <p:spPr>
            <a:xfrm>
              <a:off x="6753225" y="458199"/>
              <a:ext cx="790575" cy="74401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: Top Corners Snipped 58">
              <a:extLst>
                <a:ext uri="{FF2B5EF4-FFF2-40B4-BE49-F238E27FC236}">
                  <a16:creationId xmlns="" xmlns:a16="http://schemas.microsoft.com/office/drawing/2014/main" id="{3FE40225-9568-44FF-BE1E-E5FC37FE0B17}"/>
                </a:ext>
              </a:extLst>
            </p:cNvPr>
            <p:cNvSpPr/>
            <p:nvPr/>
          </p:nvSpPr>
          <p:spPr>
            <a:xfrm>
              <a:off x="6638925" y="1202218"/>
              <a:ext cx="1009650" cy="709867"/>
            </a:xfrm>
            <a:prstGeom prst="snip2SameRect">
              <a:avLst>
                <a:gd name="adj1" fmla="val 27401"/>
                <a:gd name="adj2" fmla="val 0"/>
              </a:avLst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61B068E-B5FA-4A84-A085-EA2E59EA58D1}"/>
              </a:ext>
            </a:extLst>
          </p:cNvPr>
          <p:cNvGrpSpPr/>
          <p:nvPr/>
        </p:nvGrpSpPr>
        <p:grpSpPr>
          <a:xfrm>
            <a:off x="9887893" y="4527355"/>
            <a:ext cx="828675" cy="1005706"/>
            <a:chOff x="6638925" y="458199"/>
            <a:chExt cx="1009650" cy="1453886"/>
          </a:xfrm>
          <a:solidFill>
            <a:schemeClr val="accent6">
              <a:lumMod val="50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grpSpPr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322A55A0-3B91-48F4-9EE1-6653204DCD11}"/>
                </a:ext>
              </a:extLst>
            </p:cNvPr>
            <p:cNvSpPr/>
            <p:nvPr/>
          </p:nvSpPr>
          <p:spPr>
            <a:xfrm>
              <a:off x="6753225" y="458199"/>
              <a:ext cx="790575" cy="74401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: Top Corners Snipped 61">
              <a:extLst>
                <a:ext uri="{FF2B5EF4-FFF2-40B4-BE49-F238E27FC236}">
                  <a16:creationId xmlns="" xmlns:a16="http://schemas.microsoft.com/office/drawing/2014/main" id="{7DC85370-C6AB-4BE6-9FD2-6E6E31C459EE}"/>
                </a:ext>
              </a:extLst>
            </p:cNvPr>
            <p:cNvSpPr/>
            <p:nvPr/>
          </p:nvSpPr>
          <p:spPr>
            <a:xfrm>
              <a:off x="6638925" y="1202218"/>
              <a:ext cx="1009650" cy="709867"/>
            </a:xfrm>
            <a:prstGeom prst="snip2SameRect">
              <a:avLst>
                <a:gd name="adj1" fmla="val 27401"/>
                <a:gd name="adj2" fmla="val 0"/>
              </a:avLst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C91243B8-3A42-47B4-ACCC-26306AC9155D}"/>
              </a:ext>
            </a:extLst>
          </p:cNvPr>
          <p:cNvGrpSpPr/>
          <p:nvPr/>
        </p:nvGrpSpPr>
        <p:grpSpPr>
          <a:xfrm>
            <a:off x="8505476" y="5636935"/>
            <a:ext cx="543274" cy="699867"/>
            <a:chOff x="6638925" y="458199"/>
            <a:chExt cx="1009650" cy="1453886"/>
          </a:xfrm>
          <a:solidFill>
            <a:srgbClr val="6A6666"/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grpSpPr>
        <p:sp>
          <p:nvSpPr>
            <p:cNvPr id="64" name="Oval 63">
              <a:extLst>
                <a:ext uri="{FF2B5EF4-FFF2-40B4-BE49-F238E27FC236}">
                  <a16:creationId xmlns="" xmlns:a16="http://schemas.microsoft.com/office/drawing/2014/main" id="{2A809A43-6CEC-4EAD-9540-3DDD84465C12}"/>
                </a:ext>
              </a:extLst>
            </p:cNvPr>
            <p:cNvSpPr/>
            <p:nvPr/>
          </p:nvSpPr>
          <p:spPr>
            <a:xfrm>
              <a:off x="6753225" y="458199"/>
              <a:ext cx="790575" cy="74401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: Top Corners Snipped 64">
              <a:extLst>
                <a:ext uri="{FF2B5EF4-FFF2-40B4-BE49-F238E27FC236}">
                  <a16:creationId xmlns="" xmlns:a16="http://schemas.microsoft.com/office/drawing/2014/main" id="{40ECACC8-7A7D-48C0-AE28-332AC83FB87D}"/>
                </a:ext>
              </a:extLst>
            </p:cNvPr>
            <p:cNvSpPr/>
            <p:nvPr/>
          </p:nvSpPr>
          <p:spPr>
            <a:xfrm>
              <a:off x="6638925" y="1202218"/>
              <a:ext cx="1009650" cy="709867"/>
            </a:xfrm>
            <a:prstGeom prst="snip2SameRect">
              <a:avLst>
                <a:gd name="adj1" fmla="val 27401"/>
                <a:gd name="adj2" fmla="val 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4248FBA4-A098-4EC0-A1E0-304D378D35E3}"/>
              </a:ext>
            </a:extLst>
          </p:cNvPr>
          <p:cNvGrpSpPr/>
          <p:nvPr/>
        </p:nvGrpSpPr>
        <p:grpSpPr>
          <a:xfrm>
            <a:off x="8860554" y="5659325"/>
            <a:ext cx="543274" cy="699867"/>
            <a:chOff x="6638925" y="458199"/>
            <a:chExt cx="1009650" cy="1453886"/>
          </a:xfrm>
          <a:solidFill>
            <a:srgbClr val="6A6666"/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grpSpPr>
        <p:sp>
          <p:nvSpPr>
            <p:cNvPr id="67" name="Oval 66">
              <a:extLst>
                <a:ext uri="{FF2B5EF4-FFF2-40B4-BE49-F238E27FC236}">
                  <a16:creationId xmlns="" xmlns:a16="http://schemas.microsoft.com/office/drawing/2014/main" id="{91E21A7A-C29E-423B-A16C-993EF0019D16}"/>
                </a:ext>
              </a:extLst>
            </p:cNvPr>
            <p:cNvSpPr/>
            <p:nvPr/>
          </p:nvSpPr>
          <p:spPr>
            <a:xfrm>
              <a:off x="6753225" y="458199"/>
              <a:ext cx="790575" cy="74401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: Top Corners Snipped 67">
              <a:extLst>
                <a:ext uri="{FF2B5EF4-FFF2-40B4-BE49-F238E27FC236}">
                  <a16:creationId xmlns="" xmlns:a16="http://schemas.microsoft.com/office/drawing/2014/main" id="{4223C08B-5713-4B0B-9AFB-FEB1AD2254DE}"/>
                </a:ext>
              </a:extLst>
            </p:cNvPr>
            <p:cNvSpPr/>
            <p:nvPr/>
          </p:nvSpPr>
          <p:spPr>
            <a:xfrm>
              <a:off x="6638925" y="1202218"/>
              <a:ext cx="1009650" cy="709867"/>
            </a:xfrm>
            <a:prstGeom prst="snip2SameRect">
              <a:avLst>
                <a:gd name="adj1" fmla="val 27401"/>
                <a:gd name="adj2" fmla="val 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B5592003-7292-4705-89EB-397586005F20}"/>
              </a:ext>
            </a:extLst>
          </p:cNvPr>
          <p:cNvGrpSpPr/>
          <p:nvPr/>
        </p:nvGrpSpPr>
        <p:grpSpPr>
          <a:xfrm>
            <a:off x="9243678" y="5719516"/>
            <a:ext cx="543274" cy="699867"/>
            <a:chOff x="6638925" y="458199"/>
            <a:chExt cx="1009650" cy="1453886"/>
          </a:xfrm>
          <a:solidFill>
            <a:srgbClr val="6A6666"/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524A74EF-EF2E-466B-947C-06ACDF38042E}"/>
                </a:ext>
              </a:extLst>
            </p:cNvPr>
            <p:cNvSpPr/>
            <p:nvPr/>
          </p:nvSpPr>
          <p:spPr>
            <a:xfrm>
              <a:off x="6753225" y="458199"/>
              <a:ext cx="790575" cy="74401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: Top Corners Snipped 70">
              <a:extLst>
                <a:ext uri="{FF2B5EF4-FFF2-40B4-BE49-F238E27FC236}">
                  <a16:creationId xmlns="" xmlns:a16="http://schemas.microsoft.com/office/drawing/2014/main" id="{004709B7-DA8F-4580-9D60-8ABD45809244}"/>
                </a:ext>
              </a:extLst>
            </p:cNvPr>
            <p:cNvSpPr/>
            <p:nvPr/>
          </p:nvSpPr>
          <p:spPr>
            <a:xfrm>
              <a:off x="6638925" y="1202218"/>
              <a:ext cx="1009650" cy="709867"/>
            </a:xfrm>
            <a:prstGeom prst="snip2SameRect">
              <a:avLst>
                <a:gd name="adj1" fmla="val 27401"/>
                <a:gd name="adj2" fmla="val 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38634020-F8BC-4C10-8977-0A61EEC84CBD}"/>
              </a:ext>
            </a:extLst>
          </p:cNvPr>
          <p:cNvGrpSpPr/>
          <p:nvPr/>
        </p:nvGrpSpPr>
        <p:grpSpPr>
          <a:xfrm>
            <a:off x="9650734" y="5763578"/>
            <a:ext cx="543274" cy="699867"/>
            <a:chOff x="6638925" y="458199"/>
            <a:chExt cx="1009650" cy="1453886"/>
          </a:xfrm>
          <a:solidFill>
            <a:srgbClr val="6A6666"/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grpSpPr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5848F700-223C-4F24-B6E7-D30CBA66D541}"/>
                </a:ext>
              </a:extLst>
            </p:cNvPr>
            <p:cNvSpPr/>
            <p:nvPr/>
          </p:nvSpPr>
          <p:spPr>
            <a:xfrm>
              <a:off x="6753225" y="458199"/>
              <a:ext cx="790575" cy="74401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: Top Corners Snipped 76">
              <a:extLst>
                <a:ext uri="{FF2B5EF4-FFF2-40B4-BE49-F238E27FC236}">
                  <a16:creationId xmlns="" xmlns:a16="http://schemas.microsoft.com/office/drawing/2014/main" id="{FB265243-0800-47CE-8C0C-2415C07E8EDB}"/>
                </a:ext>
              </a:extLst>
            </p:cNvPr>
            <p:cNvSpPr/>
            <p:nvPr/>
          </p:nvSpPr>
          <p:spPr>
            <a:xfrm>
              <a:off x="6638925" y="1202218"/>
              <a:ext cx="1009650" cy="709867"/>
            </a:xfrm>
            <a:prstGeom prst="snip2SameRect">
              <a:avLst>
                <a:gd name="adj1" fmla="val 27401"/>
                <a:gd name="adj2" fmla="val 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9EC3C3FC-6F32-496D-B17E-EB581C98C0EE}"/>
              </a:ext>
            </a:extLst>
          </p:cNvPr>
          <p:cNvGrpSpPr/>
          <p:nvPr/>
        </p:nvGrpSpPr>
        <p:grpSpPr>
          <a:xfrm>
            <a:off x="10020110" y="5815859"/>
            <a:ext cx="543274" cy="699867"/>
            <a:chOff x="6638925" y="458199"/>
            <a:chExt cx="1009650" cy="1453886"/>
          </a:xfrm>
          <a:solidFill>
            <a:srgbClr val="6A6666"/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grpSpPr>
        <p:sp>
          <p:nvSpPr>
            <p:cNvPr id="79" name="Oval 78">
              <a:extLst>
                <a:ext uri="{FF2B5EF4-FFF2-40B4-BE49-F238E27FC236}">
                  <a16:creationId xmlns="" xmlns:a16="http://schemas.microsoft.com/office/drawing/2014/main" id="{A2422EB3-D80B-461C-8CD8-F531AD2146A1}"/>
                </a:ext>
              </a:extLst>
            </p:cNvPr>
            <p:cNvSpPr/>
            <p:nvPr/>
          </p:nvSpPr>
          <p:spPr>
            <a:xfrm>
              <a:off x="6753225" y="458199"/>
              <a:ext cx="790575" cy="74401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: Top Corners Snipped 79">
              <a:extLst>
                <a:ext uri="{FF2B5EF4-FFF2-40B4-BE49-F238E27FC236}">
                  <a16:creationId xmlns="" xmlns:a16="http://schemas.microsoft.com/office/drawing/2014/main" id="{80D0AA24-2797-4D5E-888B-1D8342DB2F51}"/>
                </a:ext>
              </a:extLst>
            </p:cNvPr>
            <p:cNvSpPr/>
            <p:nvPr/>
          </p:nvSpPr>
          <p:spPr>
            <a:xfrm>
              <a:off x="6638925" y="1202218"/>
              <a:ext cx="1009650" cy="709867"/>
            </a:xfrm>
            <a:prstGeom prst="snip2SameRect">
              <a:avLst>
                <a:gd name="adj1" fmla="val 27401"/>
                <a:gd name="adj2" fmla="val 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A6C91C5D-E891-4B08-911B-1E2C0DC92F41}"/>
              </a:ext>
            </a:extLst>
          </p:cNvPr>
          <p:cNvGrpSpPr/>
          <p:nvPr/>
        </p:nvGrpSpPr>
        <p:grpSpPr>
          <a:xfrm>
            <a:off x="10389486" y="5876359"/>
            <a:ext cx="543274" cy="699867"/>
            <a:chOff x="6638925" y="458199"/>
            <a:chExt cx="1009650" cy="1453886"/>
          </a:xfrm>
          <a:solidFill>
            <a:srgbClr val="6A6666"/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grpSpPr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D3C04431-96FE-4296-AEF6-6DE074166498}"/>
                </a:ext>
              </a:extLst>
            </p:cNvPr>
            <p:cNvSpPr/>
            <p:nvPr/>
          </p:nvSpPr>
          <p:spPr>
            <a:xfrm>
              <a:off x="6753225" y="458199"/>
              <a:ext cx="790575" cy="74401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: Top Corners Snipped 82">
              <a:extLst>
                <a:ext uri="{FF2B5EF4-FFF2-40B4-BE49-F238E27FC236}">
                  <a16:creationId xmlns="" xmlns:a16="http://schemas.microsoft.com/office/drawing/2014/main" id="{8201D062-4789-4B4D-9376-DBC2237FB4D4}"/>
                </a:ext>
              </a:extLst>
            </p:cNvPr>
            <p:cNvSpPr/>
            <p:nvPr/>
          </p:nvSpPr>
          <p:spPr>
            <a:xfrm>
              <a:off x="6638925" y="1202218"/>
              <a:ext cx="1009650" cy="709867"/>
            </a:xfrm>
            <a:prstGeom prst="snip2SameRect">
              <a:avLst>
                <a:gd name="adj1" fmla="val 27401"/>
                <a:gd name="adj2" fmla="val 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</a:t>
              </a:r>
            </a:p>
          </p:txBody>
        </p:sp>
      </p:grpSp>
      <p:cxnSp>
        <p:nvCxnSpPr>
          <p:cNvPr id="85" name="Straight Connector 84">
            <a:extLst>
              <a:ext uri="{FF2B5EF4-FFF2-40B4-BE49-F238E27FC236}">
                <a16:creationId xmlns="" xmlns:a16="http://schemas.microsoft.com/office/drawing/2014/main" id="{E496CA2A-D62F-4FC1-A155-1490923EB6B4}"/>
              </a:ext>
            </a:extLst>
          </p:cNvPr>
          <p:cNvCxnSpPr>
            <a:cxnSpLocks/>
            <a:stCxn id="7" idx="1"/>
          </p:cNvCxnSpPr>
          <p:nvPr/>
        </p:nvCxnSpPr>
        <p:spPr>
          <a:xfrm>
            <a:off x="2253916" y="1798721"/>
            <a:ext cx="488780" cy="159217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="" xmlns:a16="http://schemas.microsoft.com/office/drawing/2014/main" id="{55D660FA-B85D-4ADD-B00F-C9F35ABEE3C5}"/>
              </a:ext>
            </a:extLst>
          </p:cNvPr>
          <p:cNvCxnSpPr>
            <a:stCxn id="8" idx="1"/>
          </p:cNvCxnSpPr>
          <p:nvPr/>
        </p:nvCxnSpPr>
        <p:spPr>
          <a:xfrm>
            <a:off x="2253915" y="3390900"/>
            <a:ext cx="489285" cy="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="" xmlns:a16="http://schemas.microsoft.com/office/drawing/2014/main" id="{44AFC12D-FC55-4ABC-B43A-899BA42C739C}"/>
              </a:ext>
            </a:extLst>
          </p:cNvPr>
          <p:cNvCxnSpPr>
            <a:stCxn id="9" idx="1"/>
          </p:cNvCxnSpPr>
          <p:nvPr/>
        </p:nvCxnSpPr>
        <p:spPr>
          <a:xfrm flipV="1">
            <a:off x="2253915" y="3390900"/>
            <a:ext cx="489285" cy="159217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="" xmlns:a16="http://schemas.microsoft.com/office/drawing/2014/main" id="{C03DC04A-FAB9-43E5-B566-77D90EDB23B8}"/>
              </a:ext>
            </a:extLst>
          </p:cNvPr>
          <p:cNvCxnSpPr/>
          <p:nvPr/>
        </p:nvCxnSpPr>
        <p:spPr>
          <a:xfrm>
            <a:off x="2742696" y="3390899"/>
            <a:ext cx="533904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ight Brace 94">
            <a:extLst>
              <a:ext uri="{FF2B5EF4-FFF2-40B4-BE49-F238E27FC236}">
                <a16:creationId xmlns="" xmlns:a16="http://schemas.microsoft.com/office/drawing/2014/main" id="{95862F89-F7D1-48F3-9F09-655B7AB25B3E}"/>
              </a:ext>
            </a:extLst>
          </p:cNvPr>
          <p:cNvSpPr/>
          <p:nvPr/>
        </p:nvSpPr>
        <p:spPr>
          <a:xfrm>
            <a:off x="4420319" y="487939"/>
            <a:ext cx="371475" cy="933106"/>
          </a:xfrm>
          <a:prstGeom prst="rightBrace">
            <a:avLst>
              <a:gd name="adj1" fmla="val 8333"/>
              <a:gd name="adj2" fmla="val 57416"/>
            </a:avLst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ight Brace 95">
            <a:extLst>
              <a:ext uri="{FF2B5EF4-FFF2-40B4-BE49-F238E27FC236}">
                <a16:creationId xmlns="" xmlns:a16="http://schemas.microsoft.com/office/drawing/2014/main" id="{272E1FEA-C3FD-42BB-BF37-A8BBF6B590A7}"/>
              </a:ext>
            </a:extLst>
          </p:cNvPr>
          <p:cNvSpPr/>
          <p:nvPr/>
        </p:nvSpPr>
        <p:spPr>
          <a:xfrm>
            <a:off x="4428302" y="1552169"/>
            <a:ext cx="371475" cy="2923516"/>
          </a:xfrm>
          <a:prstGeom prst="rightBrace">
            <a:avLst>
              <a:gd name="adj1" fmla="val 8333"/>
              <a:gd name="adj2" fmla="val 33306"/>
            </a:avLst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ight Brace 96">
            <a:extLst>
              <a:ext uri="{FF2B5EF4-FFF2-40B4-BE49-F238E27FC236}">
                <a16:creationId xmlns="" xmlns:a16="http://schemas.microsoft.com/office/drawing/2014/main" id="{74354DC7-85F2-4BFD-BFB9-C4C1FA6F29D5}"/>
              </a:ext>
            </a:extLst>
          </p:cNvPr>
          <p:cNvSpPr/>
          <p:nvPr/>
        </p:nvSpPr>
        <p:spPr>
          <a:xfrm>
            <a:off x="4818825" y="458198"/>
            <a:ext cx="371475" cy="5776313"/>
          </a:xfrm>
          <a:prstGeom prst="rightBrace">
            <a:avLst>
              <a:gd name="adj1" fmla="val 8333"/>
              <a:gd name="adj2" fmla="val 64027"/>
            </a:avLst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ight Brace 97">
            <a:extLst>
              <a:ext uri="{FF2B5EF4-FFF2-40B4-BE49-F238E27FC236}">
                <a16:creationId xmlns="" xmlns:a16="http://schemas.microsoft.com/office/drawing/2014/main" id="{E0DD07EE-BC2F-4091-A2CF-F283C9EDE4E4}"/>
              </a:ext>
            </a:extLst>
          </p:cNvPr>
          <p:cNvSpPr/>
          <p:nvPr/>
        </p:nvSpPr>
        <p:spPr>
          <a:xfrm>
            <a:off x="5155169" y="4511503"/>
            <a:ext cx="371475" cy="1723007"/>
          </a:xfrm>
          <a:prstGeom prst="rightBrace">
            <a:avLst>
              <a:gd name="adj1" fmla="val 8333"/>
              <a:gd name="adj2" fmla="val 57416"/>
            </a:avLst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="" xmlns:a16="http://schemas.microsoft.com/office/drawing/2014/main" id="{8A560547-8833-4938-BDAD-1EEC28B3B781}"/>
              </a:ext>
            </a:extLst>
          </p:cNvPr>
          <p:cNvCxnSpPr/>
          <p:nvPr/>
        </p:nvCxnSpPr>
        <p:spPr>
          <a:xfrm>
            <a:off x="7191375" y="1079330"/>
            <a:ext cx="1047750" cy="146512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="" xmlns:a16="http://schemas.microsoft.com/office/drawing/2014/main" id="{F034F4C8-3D32-469A-9296-9797050572F3}"/>
              </a:ext>
            </a:extLst>
          </p:cNvPr>
          <p:cNvCxnSpPr>
            <a:cxnSpLocks/>
          </p:cNvCxnSpPr>
          <p:nvPr/>
        </p:nvCxnSpPr>
        <p:spPr>
          <a:xfrm flipV="1">
            <a:off x="7304850" y="1666564"/>
            <a:ext cx="924031" cy="400361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="" xmlns:a16="http://schemas.microsoft.com/office/drawing/2014/main" id="{8D6DDB72-EFF1-4435-959E-83AFEDEBD6EC}"/>
              </a:ext>
            </a:extLst>
          </p:cNvPr>
          <p:cNvCxnSpPr/>
          <p:nvPr/>
        </p:nvCxnSpPr>
        <p:spPr>
          <a:xfrm>
            <a:off x="7220048" y="2805593"/>
            <a:ext cx="1047750" cy="146512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="" xmlns:a16="http://schemas.microsoft.com/office/drawing/2014/main" id="{B4EB2B04-F110-4767-9F76-9677C2B73A9C}"/>
              </a:ext>
            </a:extLst>
          </p:cNvPr>
          <p:cNvCxnSpPr>
            <a:cxnSpLocks/>
          </p:cNvCxnSpPr>
          <p:nvPr/>
        </p:nvCxnSpPr>
        <p:spPr>
          <a:xfrm flipV="1">
            <a:off x="7257200" y="3377997"/>
            <a:ext cx="1047750" cy="268679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="" xmlns:a16="http://schemas.microsoft.com/office/drawing/2014/main" id="{430868B7-4C8B-46B3-8E68-A7D5D1045DB0}"/>
              </a:ext>
            </a:extLst>
          </p:cNvPr>
          <p:cNvCxnSpPr>
            <a:cxnSpLocks/>
          </p:cNvCxnSpPr>
          <p:nvPr/>
        </p:nvCxnSpPr>
        <p:spPr>
          <a:xfrm>
            <a:off x="7325550" y="4243207"/>
            <a:ext cx="1017683" cy="305734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="" xmlns:a16="http://schemas.microsoft.com/office/drawing/2014/main" id="{08A83AF5-BBC3-493B-9A4A-B0B46AD2833A}"/>
              </a:ext>
            </a:extLst>
          </p:cNvPr>
          <p:cNvCxnSpPr>
            <a:cxnSpLocks/>
          </p:cNvCxnSpPr>
          <p:nvPr/>
        </p:nvCxnSpPr>
        <p:spPr>
          <a:xfrm flipV="1">
            <a:off x="7325550" y="4983079"/>
            <a:ext cx="941250" cy="30446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="" xmlns:a16="http://schemas.microsoft.com/office/drawing/2014/main" id="{C9F6A2EF-333A-4EB2-B8D9-028340E751D1}"/>
              </a:ext>
            </a:extLst>
          </p:cNvPr>
          <p:cNvCxnSpPr>
            <a:cxnSpLocks/>
          </p:cNvCxnSpPr>
          <p:nvPr/>
        </p:nvCxnSpPr>
        <p:spPr>
          <a:xfrm>
            <a:off x="7849101" y="5838401"/>
            <a:ext cx="532922" cy="142663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="" xmlns:a16="http://schemas.microsoft.com/office/drawing/2014/main" id="{FB3B9F57-47AE-4985-ABE2-37DFE020580F}"/>
              </a:ext>
            </a:extLst>
          </p:cNvPr>
          <p:cNvCxnSpPr/>
          <p:nvPr/>
        </p:nvCxnSpPr>
        <p:spPr>
          <a:xfrm>
            <a:off x="7343775" y="1231730"/>
            <a:ext cx="1047750" cy="146512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="" xmlns:a16="http://schemas.microsoft.com/office/drawing/2014/main" id="{0BBDE8E1-4A79-4389-9508-12D985E0EE9B}"/>
              </a:ext>
            </a:extLst>
          </p:cNvPr>
          <p:cNvSpPr txBox="1"/>
          <p:nvPr/>
        </p:nvSpPr>
        <p:spPr>
          <a:xfrm>
            <a:off x="3786392" y="129111"/>
            <a:ext cx="2454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Concerns/Properties</a:t>
            </a:r>
          </a:p>
          <a:p>
            <a:pPr algn="ctr"/>
            <a:r>
              <a:rPr lang="en-US" b="1" dirty="0" smtClean="0">
                <a:solidFill>
                  <a:srgbClr val="C00000"/>
                </a:solidFill>
              </a:rPr>
              <a:t> of Interest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91877" y="6246540"/>
            <a:ext cx="7233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Experiments and Testing have varying scope/concern coverage!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 rot="5400000">
            <a:off x="9258926" y="3087569"/>
            <a:ext cx="5155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Experimenters</a:t>
            </a:r>
            <a:endParaRPr lang="en-US" sz="3600" b="1" dirty="0"/>
          </a:p>
        </p:txBody>
      </p:sp>
      <p:sp>
        <p:nvSpPr>
          <p:cNvPr id="90" name="Right Brace 89"/>
          <p:cNvSpPr/>
          <p:nvPr/>
        </p:nvSpPr>
        <p:spPr>
          <a:xfrm>
            <a:off x="11078303" y="654400"/>
            <a:ext cx="338907" cy="592182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35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 CPS Simulators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8450" y="1390650"/>
            <a:ext cx="6515100" cy="4419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NIST/UCEF</a:t>
            </a:r>
          </a:p>
          <a:p>
            <a:r>
              <a:rPr lang="en-US" dirty="0" smtClean="0"/>
              <a:t>PNNL</a:t>
            </a:r>
          </a:p>
          <a:p>
            <a:r>
              <a:rPr lang="en-US" dirty="0" smtClean="0"/>
              <a:t>CMU/MIT</a:t>
            </a:r>
          </a:p>
          <a:p>
            <a:r>
              <a:rPr lang="en-US" dirty="0" smtClean="0"/>
              <a:t>MS&amp;T</a:t>
            </a:r>
          </a:p>
          <a:p>
            <a:r>
              <a:rPr lang="en-US" dirty="0" err="1" smtClean="0"/>
              <a:t>Ecclipse</a:t>
            </a:r>
            <a:r>
              <a:rPr lang="en-US" dirty="0" smtClean="0"/>
              <a:t>-Based</a:t>
            </a:r>
          </a:p>
          <a:p>
            <a:r>
              <a:rPr lang="en-US" dirty="0" smtClean="0"/>
              <a:t>Ptolemy (tool)</a:t>
            </a:r>
          </a:p>
          <a:p>
            <a:r>
              <a:rPr lang="en-US" dirty="0" err="1" smtClean="0"/>
              <a:t>SysML</a:t>
            </a:r>
            <a:r>
              <a:rPr lang="en-US" dirty="0" smtClean="0"/>
              <a:t> (2 groups)</a:t>
            </a:r>
          </a:p>
          <a:p>
            <a:r>
              <a:rPr lang="en-US" dirty="0" smtClean="0"/>
              <a:t>Mathworks (</a:t>
            </a:r>
            <a:r>
              <a:rPr lang="en-US" dirty="0" err="1" smtClean="0"/>
              <a:t>Simscape</a:t>
            </a:r>
            <a:r>
              <a:rPr lang="en-US" dirty="0" smtClean="0"/>
              <a:t> + HLA ‘Plugin’)</a:t>
            </a:r>
          </a:p>
          <a:p>
            <a:r>
              <a:rPr lang="en-US" dirty="0" smtClean="0"/>
              <a:t>EP0CHS (Smart Grid Suite)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538" y="222250"/>
            <a:ext cx="11577637" cy="711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/>
              <a:t>Reasoning about Trustworthiness: Discrete Method</a:t>
            </a:r>
            <a:endParaRPr lang="en-US" sz="3200" dirty="0"/>
          </a:p>
        </p:txBody>
      </p:sp>
      <p:pic>
        <p:nvPicPr>
          <p:cNvPr id="117762" name="Picture 10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123" y="1051846"/>
            <a:ext cx="8138466" cy="514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63" name="Slide Number Placeholder 2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11439525" y="6565900"/>
            <a:ext cx="571500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25000"/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Courier New" charset="0"/>
              <a:buChar char="o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fld id="{A8A67954-D2BC-6E42-A193-F00527682703}" type="slidenum">
              <a:rPr altLang="en-US" sz="1400">
                <a:solidFill>
                  <a:srgbClr val="339966"/>
                </a:solidFill>
                <a:latin typeface="Calibri" charset="0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Tx/>
                <a:buFontTx/>
                <a:buNone/>
              </a:pPr>
              <a:t>15</a:t>
            </a:fld>
            <a:endParaRPr altLang="en-US" sz="1400">
              <a:solidFill>
                <a:srgbClr val="339966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1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745" y="900570"/>
            <a:ext cx="8279190" cy="5277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1" name="Slide Number Placeholder 2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11439525" y="6565900"/>
            <a:ext cx="571500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25000"/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Courier New" charset="0"/>
              <a:buChar char="o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fld id="{E0F4919C-EE6E-524D-ADA0-4BAA39AE9952}" type="slidenum">
              <a:rPr altLang="en-US" sz="1400">
                <a:solidFill>
                  <a:srgbClr val="339966"/>
                </a:solidFill>
                <a:latin typeface="Calibri" charset="0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Tx/>
                <a:buFontTx/>
                <a:buNone/>
              </a:pPr>
              <a:t>16</a:t>
            </a:fld>
            <a:endParaRPr altLang="en-US" sz="1400">
              <a:solidFill>
                <a:srgbClr val="339966"/>
              </a:solidFill>
              <a:latin typeface="Calibri" charset="0"/>
            </a:endParaRPr>
          </a:p>
        </p:txBody>
      </p:sp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62" y="80804"/>
            <a:ext cx="10972800" cy="98858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/>
              <a:t>Reasoning about Trustworthiness: </a:t>
            </a:r>
            <a:r>
              <a:rPr lang="en-US" sz="3200" dirty="0" smtClean="0">
                <a:solidFill>
                  <a:prstClr val="black"/>
                </a:solidFill>
              </a:rPr>
              <a:t>Parametrized </a:t>
            </a:r>
            <a:br>
              <a:rPr lang="en-US" sz="3200" dirty="0" smtClean="0">
                <a:solidFill>
                  <a:prstClr val="black"/>
                </a:solidFill>
              </a:rPr>
            </a:br>
            <a:r>
              <a:rPr lang="en-US" sz="3200" dirty="0" smtClean="0">
                <a:solidFill>
                  <a:prstClr val="black"/>
                </a:solidFill>
              </a:rPr>
              <a:t>Decision-Calculus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127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21"/>
          <p:cNvSpPr>
            <a:spLocks noChangeArrowheads="1"/>
          </p:cNvSpPr>
          <p:nvPr/>
        </p:nvSpPr>
        <p:spPr bwMode="auto">
          <a:xfrm>
            <a:off x="1508125" y="1054100"/>
            <a:ext cx="9159875" cy="2743200"/>
          </a:xfrm>
          <a:prstGeom prst="rect">
            <a:avLst/>
          </a:prstGeom>
          <a:solidFill>
            <a:srgbClr val="C6EC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/>
              </a14:hiddenLine>
            </a:ext>
          </a:extLst>
        </p:spPr>
        <p:txBody>
          <a:bodyPr wrap="none"/>
          <a:lstStyle>
            <a:lvl1pPr>
              <a:lnSpc>
                <a:spcPct val="90000"/>
              </a:lnSpc>
              <a:spcBef>
                <a:spcPts val="1000"/>
              </a:spcBef>
              <a:buSzPct val="125000"/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Courier New" charset="0"/>
              <a:buChar char="o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en-US" altLang="en-US" sz="1300">
              <a:latin typeface="Tahoma" charset="0"/>
            </a:endParaRPr>
          </a:p>
        </p:txBody>
      </p:sp>
      <p:sp>
        <p:nvSpPr>
          <p:cNvPr id="121858" name="Rectangle 15"/>
          <p:cNvSpPr>
            <a:spLocks noChangeArrowheads="1"/>
          </p:cNvSpPr>
          <p:nvPr/>
        </p:nvSpPr>
        <p:spPr bwMode="auto">
          <a:xfrm>
            <a:off x="1508125" y="3552825"/>
            <a:ext cx="9159875" cy="2743200"/>
          </a:xfrm>
          <a:prstGeom prst="rect">
            <a:avLst/>
          </a:prstGeom>
          <a:solidFill>
            <a:srgbClr val="FFDEB3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/>
              </a14:hiddenLine>
            </a:ext>
          </a:extLst>
        </p:spPr>
        <p:txBody>
          <a:bodyPr wrap="none"/>
          <a:lstStyle>
            <a:lvl1pPr>
              <a:lnSpc>
                <a:spcPct val="90000"/>
              </a:lnSpc>
              <a:spcBef>
                <a:spcPts val="1000"/>
              </a:spcBef>
              <a:buSzPct val="125000"/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Courier New" charset="0"/>
              <a:buChar char="o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en-US" altLang="en-US" sz="1300">
              <a:latin typeface="Tahoma" charset="0"/>
            </a:endParaRPr>
          </a:p>
        </p:txBody>
      </p:sp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65100"/>
            <a:ext cx="10515600" cy="711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/>
              <a:t>CPS Framework Modeling</a:t>
            </a:r>
            <a:endParaRPr lang="en-US" sz="3200" dirty="0"/>
          </a:p>
        </p:txBody>
      </p:sp>
      <p:pic>
        <p:nvPicPr>
          <p:cNvPr id="121860" name="Content Placeholder 3" descr="Screen Clippi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08125" y="3967163"/>
            <a:ext cx="6402388" cy="1219200"/>
          </a:xfrm>
        </p:spPr>
      </p:pic>
      <p:sp>
        <p:nvSpPr>
          <p:cNvPr id="121861" name="TextBox 4"/>
          <p:cNvSpPr txBox="1">
            <a:spLocks noChangeArrowheads="1"/>
          </p:cNvSpPr>
          <p:nvPr/>
        </p:nvSpPr>
        <p:spPr bwMode="auto">
          <a:xfrm>
            <a:off x="1519238" y="5138738"/>
            <a:ext cx="65246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25000"/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Courier New" charset="0"/>
              <a:buChar char="o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600" b="1" i="1"/>
              <a:t>Focus: “world” knowledge, commonsense, automated reasoning</a:t>
            </a:r>
          </a:p>
        </p:txBody>
      </p:sp>
      <p:pic>
        <p:nvPicPr>
          <p:cNvPr id="121862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1479550"/>
            <a:ext cx="634365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63" name="Picture 6" descr="Screen Clippi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8DC"/>
              </a:clrFrom>
              <a:clrTo>
                <a:srgbClr val="FFF8D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" t="59193" r="89339" b="13223"/>
          <a:stretch>
            <a:fillRect/>
          </a:stretch>
        </p:blipFill>
        <p:spPr bwMode="auto">
          <a:xfrm>
            <a:off x="3336925" y="4848225"/>
            <a:ext cx="533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864" name="TextBox 7"/>
          <p:cNvSpPr txBox="1">
            <a:spLocks noChangeArrowheads="1"/>
          </p:cNvSpPr>
          <p:nvPr/>
        </p:nvSpPr>
        <p:spPr bwMode="auto">
          <a:xfrm>
            <a:off x="1531938" y="2298700"/>
            <a:ext cx="462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25000"/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Courier New" charset="0"/>
              <a:buChar char="o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600" i="1"/>
              <a:t>Focus: systems, system design, code generation</a:t>
            </a:r>
          </a:p>
        </p:txBody>
      </p:sp>
      <p:sp>
        <p:nvSpPr>
          <p:cNvPr id="121865" name="TextBox 8"/>
          <p:cNvSpPr txBox="1">
            <a:spLocks noChangeArrowheads="1"/>
          </p:cNvSpPr>
          <p:nvPr/>
        </p:nvSpPr>
        <p:spPr bwMode="auto">
          <a:xfrm>
            <a:off x="1531938" y="1114425"/>
            <a:ext cx="692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25000"/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Courier New" charset="0"/>
              <a:buChar char="o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 b="1"/>
              <a:t>UML</a:t>
            </a:r>
          </a:p>
        </p:txBody>
      </p:sp>
      <p:sp>
        <p:nvSpPr>
          <p:cNvPr id="121866" name="TextBox 9"/>
          <p:cNvSpPr txBox="1">
            <a:spLocks noChangeArrowheads="1"/>
          </p:cNvSpPr>
          <p:nvPr/>
        </p:nvSpPr>
        <p:spPr bwMode="auto">
          <a:xfrm>
            <a:off x="1497013" y="3629025"/>
            <a:ext cx="56610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25000"/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Courier New" charset="0"/>
              <a:buChar char="o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 b="1"/>
              <a:t>Knowledge Representation (KR) Languages, OWL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976438"/>
            <a:ext cx="3514725" cy="1538287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srgbClr val="00000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8050" y="461963"/>
            <a:ext cx="2024063" cy="155416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763" y="3849688"/>
            <a:ext cx="2814637" cy="17240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rgbClr val="00000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363" y="5726113"/>
            <a:ext cx="3627437" cy="3429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871" name="Slide Number Placeholder 2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11439525" y="6565900"/>
            <a:ext cx="571500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25000"/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Courier New" charset="0"/>
              <a:buChar char="o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fld id="{90557627-1F70-9E4E-B3E1-F66E63163281}" type="slidenum">
              <a:rPr altLang="en-US" sz="1400">
                <a:solidFill>
                  <a:srgbClr val="339966"/>
                </a:solidFill>
                <a:latin typeface="Calibri" charset="0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Tx/>
                <a:buFontTx/>
                <a:buNone/>
              </a:pPr>
              <a:t>17</a:t>
            </a:fld>
            <a:endParaRPr altLang="en-US" sz="1400">
              <a:solidFill>
                <a:srgbClr val="339966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30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993" y="228600"/>
            <a:ext cx="8050213" cy="615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517" y="228600"/>
            <a:ext cx="3340100" cy="2438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663" y="101600"/>
            <a:ext cx="6956425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/>
              <a:t>Cone-of-Impact </a:t>
            </a:r>
            <a:r>
              <a:rPr lang="en-US" sz="3200" dirty="0"/>
              <a:t>Vulnerability Assessment</a:t>
            </a:r>
          </a:p>
        </p:txBody>
      </p:sp>
      <p:sp>
        <p:nvSpPr>
          <p:cNvPr id="123907" name="Slide Number Placeholder 2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11439525" y="6565900"/>
            <a:ext cx="571500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25000"/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Courier New" charset="0"/>
              <a:buChar char="o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fld id="{0092D5CD-9A89-164D-BF6F-C9B72692C5B7}" type="slidenum">
              <a:rPr altLang="en-US" sz="1400">
                <a:solidFill>
                  <a:srgbClr val="339966"/>
                </a:solidFill>
                <a:latin typeface="Calibri" charset="0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Tx/>
                <a:buFontTx/>
                <a:buNone/>
              </a:pPr>
              <a:t>18</a:t>
            </a:fld>
            <a:endParaRPr altLang="en-US" sz="1400">
              <a:solidFill>
                <a:srgbClr val="339966"/>
              </a:solidFill>
              <a:latin typeface="Calibri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80975" y="1532250"/>
            <a:ext cx="4960046" cy="4729603"/>
            <a:chOff x="180975" y="1532250"/>
            <a:chExt cx="4960046" cy="472960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6464" y="1532250"/>
              <a:ext cx="3804557" cy="213055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975" y="3950453"/>
              <a:ext cx="3517900" cy="2311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302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39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39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656" y="345003"/>
            <a:ext cx="11058869" cy="711200"/>
          </a:xfrm>
        </p:spPr>
        <p:txBody>
          <a:bodyPr>
            <a:scene3d>
              <a:camera prst="orthographicFront"/>
              <a:lightRig rig="threePt" dir="t"/>
            </a:scene3d>
            <a:sp3d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latin typeface="+mn-lt"/>
              </a:rPr>
              <a:t>3.1 What is </a:t>
            </a:r>
            <a:r>
              <a:rPr lang="en-US" sz="3200" dirty="0" smtClean="0">
                <a:latin typeface="+mn-lt"/>
              </a:rPr>
              <a:t>a CPS</a:t>
            </a:r>
            <a:r>
              <a:rPr lang="en-US" sz="3200" dirty="0">
                <a:latin typeface="+mn-lt"/>
              </a:rPr>
              <a:t>?</a:t>
            </a:r>
          </a:p>
        </p:txBody>
      </p:sp>
      <p:sp>
        <p:nvSpPr>
          <p:cNvPr id="2560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1439525" y="6565900"/>
            <a:ext cx="571500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25000"/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Courier New" charset="0"/>
              <a:buChar char="o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fld id="{30AA5D03-51E5-4B4D-86E9-809A7321EC85}" type="slidenum">
              <a:rPr altLang="en-US" sz="1400">
                <a:solidFill>
                  <a:srgbClr val="339966"/>
                </a:solidFill>
                <a:latin typeface="Calibri" charset="0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Tx/>
                <a:buFontTx/>
                <a:buNone/>
              </a:pPr>
              <a:t>2</a:t>
            </a:fld>
            <a:endParaRPr altLang="en-US" sz="1400">
              <a:solidFill>
                <a:srgbClr val="339966"/>
              </a:solidFill>
              <a:latin typeface="Calibri" charset="0"/>
            </a:endParaRPr>
          </a:p>
        </p:txBody>
      </p:sp>
      <p:sp>
        <p:nvSpPr>
          <p:cNvPr id="25603" name="TextBox 7"/>
          <p:cNvSpPr txBox="1">
            <a:spLocks noChangeArrowheads="1"/>
          </p:cNvSpPr>
          <p:nvPr/>
        </p:nvSpPr>
        <p:spPr bwMode="auto">
          <a:xfrm>
            <a:off x="962025" y="216852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25000"/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Courier New" charset="0"/>
              <a:buChar char="o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en-US" altLang="en-US" sz="1800"/>
          </a:p>
        </p:txBody>
      </p:sp>
      <p:sp>
        <p:nvSpPr>
          <p:cNvPr id="25604" name="Content Placeholder 2"/>
          <p:cNvSpPr txBox="1">
            <a:spLocks/>
          </p:cNvSpPr>
          <p:nvPr/>
        </p:nvSpPr>
        <p:spPr bwMode="auto">
          <a:xfrm>
            <a:off x="96838" y="787400"/>
            <a:ext cx="4864100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SzPct val="125000"/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Courier New" charset="0"/>
              <a:buChar char="o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 sz="2400"/>
          </a:p>
        </p:txBody>
      </p:sp>
      <p:sp>
        <p:nvSpPr>
          <p:cNvPr id="12" name="Content Placeholder 2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773113" y="1395413"/>
            <a:ext cx="3338512" cy="41195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Cyber-Physical Systems (CPS) </a:t>
            </a:r>
            <a:r>
              <a:rPr lang="en-US" dirty="0">
                <a:solidFill>
                  <a:prstClr val="black"/>
                </a:solidFill>
              </a:rPr>
              <a:t>comprise interacting digital, analog, physical, and human components engineered for function through integrated logic and physics. </a:t>
            </a:r>
          </a:p>
        </p:txBody>
      </p:sp>
      <p:sp>
        <p:nvSpPr>
          <p:cNvPr id="13" name="Content Placeholder 2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8316913" y="1520825"/>
            <a:ext cx="3330575" cy="41195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Internet of Things (IoT) </a:t>
            </a:r>
            <a:r>
              <a:rPr lang="en-US" dirty="0">
                <a:solidFill>
                  <a:prstClr val="black"/>
                </a:solidFill>
              </a:rPr>
              <a:t>emphasizes digital infrastructure for widely connected, interacting, physical ‘things,’ forming systems that integrate logic and physics for function. </a:t>
            </a:r>
          </a:p>
        </p:txBody>
      </p:sp>
      <p:sp>
        <p:nvSpPr>
          <p:cNvPr id="7" name="TextBox 6">
            <a:extLst>
              <a:ext uri="{FF2B5EF4-FFF2-40B4-BE49-F238E27FC236}"/>
            </a:extLst>
          </p:cNvPr>
          <p:cNvSpPr txBox="1"/>
          <p:nvPr/>
        </p:nvSpPr>
        <p:spPr>
          <a:xfrm>
            <a:off x="1517650" y="5965825"/>
            <a:ext cx="9215438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NIST Smart Grid and Cyber-Physical Systems Program Office</a:t>
            </a:r>
          </a:p>
        </p:txBody>
      </p:sp>
      <p:pic>
        <p:nvPicPr>
          <p:cNvPr id="2560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788" y="1520825"/>
            <a:ext cx="4556125" cy="365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624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0" y="187325"/>
            <a:ext cx="10515600" cy="8032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Arial" charset="0"/>
                <a:cs typeface="Arial" charset="0"/>
              </a:rPr>
              <a:t>NIST </a:t>
            </a:r>
            <a:r>
              <a:rPr lang="en-US" sz="3200" dirty="0">
                <a:ea typeface="Arial" charset="0"/>
                <a:cs typeface="Arial" charset="0"/>
              </a:rPr>
              <a:t>CPS Framework</a:t>
            </a:r>
          </a:p>
        </p:txBody>
      </p:sp>
      <p:sp>
        <p:nvSpPr>
          <p:cNvPr id="18125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1439525" y="6565900"/>
            <a:ext cx="571500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25000"/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Courier New" charset="0"/>
              <a:buChar char="o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fld id="{61B76986-401E-0A48-A74A-C98A52750010}" type="slidenum">
              <a:rPr altLang="en-US" sz="1400">
                <a:solidFill>
                  <a:srgbClr val="339966"/>
                </a:solidFill>
                <a:ea typeface="Arial" charset="0"/>
                <a:cs typeface="Arial" charset="0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Tx/>
                <a:buFontTx/>
                <a:buNone/>
              </a:pPr>
              <a:t>3</a:t>
            </a:fld>
            <a:endParaRPr altLang="en-US" sz="1400">
              <a:solidFill>
                <a:srgbClr val="339966"/>
              </a:solidFill>
              <a:ea typeface="Arial" charset="0"/>
              <a:cs typeface="Arial" charset="0"/>
            </a:endParaRPr>
          </a:p>
        </p:txBody>
      </p:sp>
      <p:pic>
        <p:nvPicPr>
          <p:cNvPr id="181251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1327150"/>
            <a:ext cx="8634412" cy="48561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/>
            </a:extLst>
          </p:cNvPr>
          <p:cNvSpPr txBox="1"/>
          <p:nvPr/>
        </p:nvSpPr>
        <p:spPr>
          <a:xfrm>
            <a:off x="95250" y="931863"/>
            <a:ext cx="120015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i="1" dirty="0">
                <a:solidFill>
                  <a:srgbClr val="008000"/>
                </a:solidFill>
                <a:ea typeface="Arial" charset="0"/>
                <a:cs typeface="Arial" charset="0"/>
              </a:rPr>
              <a:t>‘Concern-driven’: holistic, integrated approach to CPS/</a:t>
            </a:r>
            <a:r>
              <a:rPr lang="en-US" sz="2800" b="1" i="1" dirty="0" err="1">
                <a:solidFill>
                  <a:srgbClr val="008000"/>
                </a:solidFill>
                <a:ea typeface="Arial" charset="0"/>
                <a:cs typeface="Arial" charset="0"/>
              </a:rPr>
              <a:t>IoT</a:t>
            </a:r>
            <a:r>
              <a:rPr lang="en-US" sz="2800" b="1" i="1" dirty="0">
                <a:solidFill>
                  <a:srgbClr val="008000"/>
                </a:solidFill>
                <a:ea typeface="Arial" charset="0"/>
                <a:cs typeface="Arial" charset="0"/>
              </a:rPr>
              <a:t> concerns</a:t>
            </a:r>
            <a:r>
              <a:rPr lang="en-US" sz="2800" b="1" i="1" dirty="0">
                <a:solidFill>
                  <a:schemeClr val="accent6"/>
                </a:solidFill>
                <a:ea typeface="Arial" charset="0"/>
                <a:cs typeface="Arial" charset="0"/>
              </a:rPr>
              <a:t>.</a:t>
            </a:r>
          </a:p>
        </p:txBody>
      </p:sp>
      <p:cxnSp>
        <p:nvCxnSpPr>
          <p:cNvPr id="81" name="Straight Connector 80">
            <a:extLst>
              <a:ext uri="{FF2B5EF4-FFF2-40B4-BE49-F238E27FC236}"/>
            </a:extLst>
          </p:cNvPr>
          <p:cNvCxnSpPr/>
          <p:nvPr/>
        </p:nvCxnSpPr>
        <p:spPr>
          <a:xfrm>
            <a:off x="-9525" y="6519863"/>
            <a:ext cx="12192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254" name="Content Placeholder 2"/>
          <p:cNvSpPr>
            <a:spLocks noGrp="1"/>
          </p:cNvSpPr>
          <p:nvPr>
            <p:ph idx="4294967295"/>
          </p:nvPr>
        </p:nvSpPr>
        <p:spPr>
          <a:xfrm>
            <a:off x="4835525" y="6119813"/>
            <a:ext cx="7261225" cy="252412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en-US" sz="1400" b="1">
                <a:ea typeface="Arial" charset="0"/>
                <a:cs typeface="Arial" charset="0"/>
              </a:rPr>
              <a:t>CPS Framework Release 1.0 (May2016) available at </a:t>
            </a:r>
            <a:r>
              <a:rPr lang="en-US" altLang="en-US" sz="1400">
                <a:ea typeface="Arial" charset="0"/>
                <a:cs typeface="Arial" charset="0"/>
                <a:hlinkClick r:id="rId3"/>
              </a:rPr>
              <a:t>https://pages.nist.gov/cpspwg/</a:t>
            </a:r>
            <a:r>
              <a:rPr lang="en-US" altLang="en-US" sz="1400">
                <a:ea typeface="Arial" charset="0"/>
                <a:cs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177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50" y="138113"/>
            <a:ext cx="11684000" cy="711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/>
              <a:t>5.13 </a:t>
            </a:r>
            <a:r>
              <a:rPr lang="en-US" sz="3200" dirty="0"/>
              <a:t>Analyzing and Developing CPS: Decomposition</a:t>
            </a:r>
          </a:p>
        </p:txBody>
      </p:sp>
      <p:sp>
        <p:nvSpPr>
          <p:cNvPr id="88066" name="Slide Number Placeholder 2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1439525" y="6565900"/>
            <a:ext cx="571500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25000"/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Courier New" charset="0"/>
              <a:buChar char="o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fld id="{74FCD3C9-54FC-284A-BC2F-70250D413F16}" type="slidenum">
              <a:rPr altLang="en-US" sz="1400">
                <a:solidFill>
                  <a:srgbClr val="339966"/>
                </a:solidFill>
                <a:latin typeface="Calibri" charset="0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Tx/>
                <a:buFontTx/>
                <a:buNone/>
              </a:pPr>
              <a:t>4</a:t>
            </a:fld>
            <a:endParaRPr altLang="en-US" sz="1400">
              <a:solidFill>
                <a:srgbClr val="339966"/>
              </a:solidFill>
              <a:latin typeface="Calibri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284163" y="2549525"/>
            <a:ext cx="2398712" cy="153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SzPct val="125000"/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Courier New" charset="0"/>
              <a:buChar char="o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2000" b="1"/>
              <a:t>Functional Decomposition (Logical </a:t>
            </a:r>
            <a:br>
              <a:rPr lang="en-US" altLang="en-US" sz="2000" b="1"/>
            </a:br>
            <a:r>
              <a:rPr lang="en-US" altLang="en-US" sz="2000" b="1"/>
              <a:t>and </a:t>
            </a:r>
            <a:br>
              <a:rPr lang="en-US" altLang="en-US" sz="2000" b="1"/>
            </a:br>
            <a:r>
              <a:rPr lang="en-US" altLang="en-US" sz="2000" b="1"/>
              <a:t>Physical)</a:t>
            </a: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6005513" y="928688"/>
            <a:ext cx="5472112" cy="5429250"/>
            <a:chOff x="5134111" y="343990"/>
            <a:chExt cx="6411147" cy="6459518"/>
          </a:xfrm>
        </p:grpSpPr>
        <p:grpSp>
          <p:nvGrpSpPr>
            <p:cNvPr id="88221" name="Group 5"/>
            <p:cNvGrpSpPr>
              <a:grpSpLocks/>
            </p:cNvGrpSpPr>
            <p:nvPr/>
          </p:nvGrpSpPr>
          <p:grpSpPr bwMode="auto">
            <a:xfrm>
              <a:off x="5134111" y="343990"/>
              <a:ext cx="6411147" cy="5392565"/>
              <a:chOff x="5134111" y="343990"/>
              <a:chExt cx="6411147" cy="5392565"/>
            </a:xfrm>
          </p:grpSpPr>
          <p:sp>
            <p:nvSpPr>
              <p:cNvPr id="88223" name="TextBox 7"/>
              <p:cNvSpPr txBox="1">
                <a:spLocks noChangeArrowheads="1"/>
              </p:cNvSpPr>
              <p:nvPr/>
            </p:nvSpPr>
            <p:spPr bwMode="auto">
              <a:xfrm>
                <a:off x="5138220" y="1117781"/>
                <a:ext cx="6407038" cy="4394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SzPct val="125000"/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Courier New" charset="0"/>
                  <a:buChar char="o"/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1800"/>
                  <a:t>Vehicle provides automated collision safety function</a:t>
                </a:r>
              </a:p>
            </p:txBody>
          </p:sp>
          <p:sp>
            <p:nvSpPr>
              <p:cNvPr id="88224" name="TextBox 8"/>
              <p:cNvSpPr txBox="1">
                <a:spLocks noChangeArrowheads="1"/>
              </p:cNvSpPr>
              <p:nvPr/>
            </p:nvSpPr>
            <p:spPr bwMode="auto">
              <a:xfrm>
                <a:off x="5146055" y="1718994"/>
                <a:ext cx="5099936" cy="4394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SzPct val="125000"/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Courier New" charset="0"/>
                  <a:buChar char="o"/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1800"/>
                  <a:t>Vehicle provides/maintains safe stopping</a:t>
                </a:r>
              </a:p>
            </p:txBody>
          </p:sp>
          <p:sp>
            <p:nvSpPr>
              <p:cNvPr id="88225" name="TextBox 9"/>
              <p:cNvSpPr txBox="1">
                <a:spLocks noChangeArrowheads="1"/>
              </p:cNvSpPr>
              <p:nvPr/>
            </p:nvSpPr>
            <p:spPr bwMode="auto">
              <a:xfrm>
                <a:off x="5138220" y="2354792"/>
                <a:ext cx="4393568" cy="4394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SzPct val="125000"/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Courier New" charset="0"/>
                  <a:buChar char="o"/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1800"/>
                  <a:t>Braking function reacts as required</a:t>
                </a:r>
              </a:p>
            </p:txBody>
          </p:sp>
          <p:sp>
            <p:nvSpPr>
              <p:cNvPr id="88226" name="TextBox 10"/>
              <p:cNvSpPr txBox="1">
                <a:spLocks noChangeArrowheads="1"/>
              </p:cNvSpPr>
              <p:nvPr/>
            </p:nvSpPr>
            <p:spPr bwMode="auto">
              <a:xfrm>
                <a:off x="5146055" y="3286007"/>
                <a:ext cx="6147837" cy="7690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SzPct val="125000"/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Courier New" charset="0"/>
                  <a:buChar char="o"/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1800"/>
                  <a:t>Messaging function receives distance to obstacles and speed from propulsion function </a:t>
                </a:r>
              </a:p>
            </p:txBody>
          </p:sp>
          <p:sp>
            <p:nvSpPr>
              <p:cNvPr id="88227" name="TextBox 11"/>
              <p:cNvSpPr txBox="1">
                <a:spLocks noChangeArrowheads="1"/>
              </p:cNvSpPr>
              <p:nvPr/>
            </p:nvSpPr>
            <p:spPr bwMode="auto">
              <a:xfrm>
                <a:off x="5138219" y="3916550"/>
                <a:ext cx="6121545" cy="7690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SzPct val="125000"/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Courier New" charset="0"/>
                  <a:buChar char="o"/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1800"/>
                  <a:t>Distance and speed info is understood by braking</a:t>
                </a:r>
                <a:br>
                  <a:rPr lang="en-US" altLang="en-US" sz="1800"/>
                </a:br>
                <a:r>
                  <a:rPr lang="en-US" altLang="en-US" sz="1800"/>
                  <a:t>function</a:t>
                </a:r>
              </a:p>
            </p:txBody>
          </p:sp>
          <p:sp>
            <p:nvSpPr>
              <p:cNvPr id="88228" name="TextBox 12"/>
              <p:cNvSpPr txBox="1">
                <a:spLocks noChangeArrowheads="1"/>
              </p:cNvSpPr>
              <p:nvPr/>
            </p:nvSpPr>
            <p:spPr bwMode="auto">
              <a:xfrm>
                <a:off x="5134111" y="2847532"/>
                <a:ext cx="5250044" cy="4394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SzPct val="125000"/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Courier New" charset="0"/>
                  <a:buChar char="o"/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1800"/>
                  <a:t>Stopping algorithm provides safe stopping</a:t>
                </a:r>
              </a:p>
            </p:txBody>
          </p:sp>
          <p:sp>
            <p:nvSpPr>
              <p:cNvPr id="88229" name="TextBox 13"/>
              <p:cNvSpPr txBox="1">
                <a:spLocks noChangeArrowheads="1"/>
              </p:cNvSpPr>
              <p:nvPr/>
            </p:nvSpPr>
            <p:spPr bwMode="auto">
              <a:xfrm>
                <a:off x="5138220" y="4967490"/>
                <a:ext cx="6354711" cy="7690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SzPct val="125000"/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Courier New" charset="0"/>
                  <a:buChar char="o"/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1800"/>
                  <a:t>Friction function provides appropriate friction, depending on the road, tire pressure, etc.</a:t>
                </a:r>
              </a:p>
            </p:txBody>
          </p:sp>
          <p:sp>
            <p:nvSpPr>
              <p:cNvPr id="88230" name="TextBox 14"/>
              <p:cNvSpPr txBox="1">
                <a:spLocks noChangeArrowheads="1"/>
              </p:cNvSpPr>
              <p:nvPr/>
            </p:nvSpPr>
            <p:spPr bwMode="auto">
              <a:xfrm>
                <a:off x="5706107" y="343990"/>
                <a:ext cx="5134272" cy="7690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SzPct val="125000"/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Courier New" charset="0"/>
                  <a:buChar char="o"/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1800" b="1"/>
                  <a:t>Safety “Properties” of a Function: Automatic Emergency Braking (AEB)</a:t>
                </a:r>
              </a:p>
            </p:txBody>
          </p:sp>
        </p:grpSp>
        <p:sp>
          <p:nvSpPr>
            <p:cNvPr id="7" name="Right Arrow 159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6646226" y="6038564"/>
              <a:ext cx="3561749" cy="764944"/>
            </a:xfrm>
            <a:prstGeom prst="rightArrow">
              <a:avLst>
                <a:gd name="adj1" fmla="val 51886"/>
                <a:gd name="adj2" fmla="val 632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/>
                <a:t>Generate System Properties</a:t>
              </a:r>
            </a:p>
          </p:txBody>
        </p:sp>
      </p:grpSp>
      <p:sp>
        <p:nvSpPr>
          <p:cNvPr id="16" name="Right Arrow 158">
            <a:extLst>
              <a:ext uri="{FF2B5EF4-FFF2-40B4-BE49-F238E27FC236}"/>
            </a:extLst>
          </p:cNvPr>
          <p:cNvSpPr/>
          <p:nvPr/>
        </p:nvSpPr>
        <p:spPr>
          <a:xfrm>
            <a:off x="4786313" y="5638800"/>
            <a:ext cx="2222500" cy="738188"/>
          </a:xfrm>
          <a:prstGeom prst="rightArrow">
            <a:avLst>
              <a:gd name="adj1" fmla="val 50000"/>
              <a:gd name="adj2" fmla="val 606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/>
              <a:t>Apply Aspects/Concerns</a:t>
            </a:r>
          </a:p>
        </p:txBody>
      </p: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5580063" y="1536700"/>
            <a:ext cx="339725" cy="409575"/>
            <a:chOff x="5234400" y="1604598"/>
            <a:chExt cx="568800" cy="569302"/>
          </a:xfrm>
        </p:grpSpPr>
        <p:grpSp>
          <p:nvGrpSpPr>
            <p:cNvPr id="88204" name="Group 17"/>
            <p:cNvGrpSpPr>
              <a:grpSpLocks/>
            </p:cNvGrpSpPr>
            <p:nvPr/>
          </p:nvGrpSpPr>
          <p:grpSpPr bwMode="auto">
            <a:xfrm>
              <a:off x="5234400" y="1634400"/>
              <a:ext cx="568800" cy="539500"/>
              <a:chOff x="5234400" y="1634400"/>
              <a:chExt cx="568800" cy="539500"/>
            </a:xfrm>
          </p:grpSpPr>
          <p:cxnSp>
            <p:nvCxnSpPr>
              <p:cNvPr id="22" name="Straight Connector 21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237057" y="1739201"/>
                <a:ext cx="0" cy="35305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234400" y="1739201"/>
                <a:ext cx="26047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237057" y="1915729"/>
                <a:ext cx="385403" cy="661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234400" y="2092257"/>
                <a:ext cx="26047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/>
                </a:extLst>
              </p:cNvPr>
              <p:cNvCxnSpPr/>
              <p:nvPr/>
            </p:nvCxnSpPr>
            <p:spPr>
              <a:xfrm flipV="1">
                <a:off x="5494879" y="1635490"/>
                <a:ext cx="127581" cy="10371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494879" y="1739201"/>
                <a:ext cx="17808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494879" y="1739201"/>
                <a:ext cx="127581" cy="9047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/>
                </a:extLst>
              </p:cNvPr>
              <p:cNvCxnSpPr/>
              <p:nvPr/>
            </p:nvCxnSpPr>
            <p:spPr>
              <a:xfrm flipV="1">
                <a:off x="5622460" y="1812018"/>
                <a:ext cx="130238" cy="10371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622460" y="1915729"/>
                <a:ext cx="18074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622460" y="1915729"/>
                <a:ext cx="130238" cy="9047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/>
                </a:extLst>
              </p:cNvPr>
              <p:cNvCxnSpPr/>
              <p:nvPr/>
            </p:nvCxnSpPr>
            <p:spPr>
              <a:xfrm flipV="1">
                <a:off x="5492220" y="1979719"/>
                <a:ext cx="130240" cy="10371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492220" y="2083430"/>
                <a:ext cx="18074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492220" y="2083430"/>
                <a:ext cx="130240" cy="9047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Oval 18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5577274" y="1604598"/>
              <a:ext cx="63791" cy="639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0" name="Oval 19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5712830" y="1968687"/>
              <a:ext cx="66448" cy="661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1" name="Oval 20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5622460" y="2050331"/>
              <a:ext cx="66448" cy="639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35" name="Group 34"/>
          <p:cNvGrpSpPr>
            <a:grpSpLocks/>
          </p:cNvGrpSpPr>
          <p:nvPr/>
        </p:nvGrpSpPr>
        <p:grpSpPr bwMode="auto">
          <a:xfrm>
            <a:off x="5586413" y="2039938"/>
            <a:ext cx="339725" cy="407987"/>
            <a:chOff x="5234400" y="1604598"/>
            <a:chExt cx="568800" cy="569302"/>
          </a:xfrm>
        </p:grpSpPr>
        <p:grpSp>
          <p:nvGrpSpPr>
            <p:cNvPr id="88187" name="Group 35"/>
            <p:cNvGrpSpPr>
              <a:grpSpLocks/>
            </p:cNvGrpSpPr>
            <p:nvPr/>
          </p:nvGrpSpPr>
          <p:grpSpPr bwMode="auto">
            <a:xfrm>
              <a:off x="5234400" y="1634400"/>
              <a:ext cx="568800" cy="539500"/>
              <a:chOff x="5234400" y="1634400"/>
              <a:chExt cx="568800" cy="539500"/>
            </a:xfrm>
          </p:grpSpPr>
          <p:cxnSp>
            <p:nvCxnSpPr>
              <p:cNvPr id="40" name="Straight Connector 39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237057" y="1737510"/>
                <a:ext cx="0" cy="3544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234400" y="1737510"/>
                <a:ext cx="26047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237057" y="1914724"/>
                <a:ext cx="385403" cy="66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234400" y="2091939"/>
                <a:ext cx="26047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/>
                </a:extLst>
              </p:cNvPr>
              <p:cNvCxnSpPr/>
              <p:nvPr/>
            </p:nvCxnSpPr>
            <p:spPr>
              <a:xfrm flipV="1">
                <a:off x="5494879" y="1633395"/>
                <a:ext cx="127581" cy="1041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494879" y="1737510"/>
                <a:ext cx="17808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494879" y="1737510"/>
                <a:ext cx="127581" cy="908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/>
                </a:extLst>
              </p:cNvPr>
              <p:cNvCxnSpPr/>
              <p:nvPr/>
            </p:nvCxnSpPr>
            <p:spPr>
              <a:xfrm flipV="1">
                <a:off x="5622460" y="1810610"/>
                <a:ext cx="130238" cy="1041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622460" y="1914724"/>
                <a:ext cx="18074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622460" y="1914724"/>
                <a:ext cx="130238" cy="908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/>
                </a:extLst>
              </p:cNvPr>
              <p:cNvCxnSpPr/>
              <p:nvPr/>
            </p:nvCxnSpPr>
            <p:spPr>
              <a:xfrm flipV="1">
                <a:off x="5492220" y="1978964"/>
                <a:ext cx="130240" cy="1041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492220" y="2083078"/>
                <a:ext cx="18074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492220" y="2083078"/>
                <a:ext cx="130240" cy="908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Oval 36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5577274" y="1604598"/>
              <a:ext cx="63791" cy="642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8" name="Oval 37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5712830" y="1970103"/>
              <a:ext cx="66448" cy="642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9" name="Oval 38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5622460" y="2049850"/>
              <a:ext cx="66448" cy="642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53" name="Group 52"/>
          <p:cNvGrpSpPr>
            <a:grpSpLocks/>
          </p:cNvGrpSpPr>
          <p:nvPr/>
        </p:nvGrpSpPr>
        <p:grpSpPr bwMode="auto">
          <a:xfrm>
            <a:off x="5580063" y="2592388"/>
            <a:ext cx="339725" cy="407987"/>
            <a:chOff x="5234400" y="1604598"/>
            <a:chExt cx="568800" cy="569302"/>
          </a:xfrm>
        </p:grpSpPr>
        <p:grpSp>
          <p:nvGrpSpPr>
            <p:cNvPr id="88170" name="Group 53"/>
            <p:cNvGrpSpPr>
              <a:grpSpLocks/>
            </p:cNvGrpSpPr>
            <p:nvPr/>
          </p:nvGrpSpPr>
          <p:grpSpPr bwMode="auto">
            <a:xfrm>
              <a:off x="5234400" y="1634400"/>
              <a:ext cx="568800" cy="539500"/>
              <a:chOff x="5234400" y="1634400"/>
              <a:chExt cx="568800" cy="539500"/>
            </a:xfrm>
          </p:grpSpPr>
          <p:cxnSp>
            <p:nvCxnSpPr>
              <p:cNvPr id="58" name="Straight Connector 57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237057" y="1737510"/>
                <a:ext cx="0" cy="3544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234400" y="1737510"/>
                <a:ext cx="26047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237057" y="1914724"/>
                <a:ext cx="385403" cy="66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234400" y="2091939"/>
                <a:ext cx="26047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/>
                </a:extLst>
              </p:cNvPr>
              <p:cNvCxnSpPr/>
              <p:nvPr/>
            </p:nvCxnSpPr>
            <p:spPr>
              <a:xfrm flipV="1">
                <a:off x="5494879" y="1633395"/>
                <a:ext cx="127581" cy="1041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494879" y="1737510"/>
                <a:ext cx="17808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494879" y="1737510"/>
                <a:ext cx="127581" cy="908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/>
                </a:extLst>
              </p:cNvPr>
              <p:cNvCxnSpPr/>
              <p:nvPr/>
            </p:nvCxnSpPr>
            <p:spPr>
              <a:xfrm flipV="1">
                <a:off x="5622460" y="1810610"/>
                <a:ext cx="130238" cy="1041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622460" y="1914724"/>
                <a:ext cx="18074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622460" y="1914724"/>
                <a:ext cx="130238" cy="908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/>
                </a:extLst>
              </p:cNvPr>
              <p:cNvCxnSpPr/>
              <p:nvPr/>
            </p:nvCxnSpPr>
            <p:spPr>
              <a:xfrm flipV="1">
                <a:off x="5492220" y="1978964"/>
                <a:ext cx="130240" cy="1041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492220" y="2083078"/>
                <a:ext cx="18074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492220" y="2083078"/>
                <a:ext cx="130240" cy="908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Oval 54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5577274" y="1604598"/>
              <a:ext cx="63791" cy="642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6" name="Oval 55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5712830" y="1970103"/>
              <a:ext cx="66448" cy="642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7" name="Oval 56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5622460" y="2049850"/>
              <a:ext cx="66448" cy="642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71" name="Group 70"/>
          <p:cNvGrpSpPr>
            <a:grpSpLocks/>
          </p:cNvGrpSpPr>
          <p:nvPr/>
        </p:nvGrpSpPr>
        <p:grpSpPr bwMode="auto">
          <a:xfrm>
            <a:off x="5599113" y="3073400"/>
            <a:ext cx="339725" cy="409575"/>
            <a:chOff x="5234400" y="1604598"/>
            <a:chExt cx="568800" cy="569302"/>
          </a:xfrm>
        </p:grpSpPr>
        <p:grpSp>
          <p:nvGrpSpPr>
            <p:cNvPr id="88153" name="Group 71"/>
            <p:cNvGrpSpPr>
              <a:grpSpLocks/>
            </p:cNvGrpSpPr>
            <p:nvPr/>
          </p:nvGrpSpPr>
          <p:grpSpPr bwMode="auto">
            <a:xfrm>
              <a:off x="5234400" y="1634400"/>
              <a:ext cx="568800" cy="539500"/>
              <a:chOff x="5234400" y="1634400"/>
              <a:chExt cx="568800" cy="539500"/>
            </a:xfrm>
          </p:grpSpPr>
          <p:cxnSp>
            <p:nvCxnSpPr>
              <p:cNvPr id="76" name="Straight Connector 75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237057" y="1739201"/>
                <a:ext cx="0" cy="35305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234400" y="1739201"/>
                <a:ext cx="26047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237057" y="1915729"/>
                <a:ext cx="385403" cy="661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234400" y="2092257"/>
                <a:ext cx="26047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/>
                </a:extLst>
              </p:cNvPr>
              <p:cNvCxnSpPr/>
              <p:nvPr/>
            </p:nvCxnSpPr>
            <p:spPr>
              <a:xfrm flipV="1">
                <a:off x="5494879" y="1635490"/>
                <a:ext cx="127581" cy="10371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494879" y="1739201"/>
                <a:ext cx="17808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494879" y="1739201"/>
                <a:ext cx="127581" cy="9047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/>
                </a:extLst>
              </p:cNvPr>
              <p:cNvCxnSpPr/>
              <p:nvPr/>
            </p:nvCxnSpPr>
            <p:spPr>
              <a:xfrm flipV="1">
                <a:off x="5622460" y="1812018"/>
                <a:ext cx="130238" cy="10371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622460" y="1915729"/>
                <a:ext cx="18074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622460" y="1915729"/>
                <a:ext cx="130238" cy="9047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/>
                </a:extLst>
              </p:cNvPr>
              <p:cNvCxnSpPr/>
              <p:nvPr/>
            </p:nvCxnSpPr>
            <p:spPr>
              <a:xfrm flipV="1">
                <a:off x="5492220" y="1979719"/>
                <a:ext cx="130240" cy="10371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492220" y="2083430"/>
                <a:ext cx="18074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492220" y="2083430"/>
                <a:ext cx="130240" cy="9047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Oval 72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5577274" y="1604598"/>
              <a:ext cx="63791" cy="639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4" name="Oval 73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5712830" y="1968687"/>
              <a:ext cx="66448" cy="661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5" name="Oval 74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5622460" y="2050331"/>
              <a:ext cx="66448" cy="639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89" name="Group 88"/>
          <p:cNvGrpSpPr>
            <a:grpSpLocks/>
          </p:cNvGrpSpPr>
          <p:nvPr/>
        </p:nvGrpSpPr>
        <p:grpSpPr bwMode="auto">
          <a:xfrm>
            <a:off x="5599113" y="3536950"/>
            <a:ext cx="339725" cy="407988"/>
            <a:chOff x="5234400" y="1604598"/>
            <a:chExt cx="568800" cy="569302"/>
          </a:xfrm>
        </p:grpSpPr>
        <p:grpSp>
          <p:nvGrpSpPr>
            <p:cNvPr id="88136" name="Group 89"/>
            <p:cNvGrpSpPr>
              <a:grpSpLocks/>
            </p:cNvGrpSpPr>
            <p:nvPr/>
          </p:nvGrpSpPr>
          <p:grpSpPr bwMode="auto">
            <a:xfrm>
              <a:off x="5234400" y="1634400"/>
              <a:ext cx="568800" cy="539500"/>
              <a:chOff x="5234400" y="1634400"/>
              <a:chExt cx="568800" cy="539500"/>
            </a:xfrm>
          </p:grpSpPr>
          <p:cxnSp>
            <p:nvCxnSpPr>
              <p:cNvPr id="94" name="Straight Connector 93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237057" y="1737509"/>
                <a:ext cx="0" cy="3544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234400" y="1737509"/>
                <a:ext cx="26047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237057" y="1914724"/>
                <a:ext cx="385403" cy="66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234400" y="2091938"/>
                <a:ext cx="26047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/>
                </a:extLst>
              </p:cNvPr>
              <p:cNvCxnSpPr/>
              <p:nvPr/>
            </p:nvCxnSpPr>
            <p:spPr>
              <a:xfrm flipV="1">
                <a:off x="5494879" y="1633397"/>
                <a:ext cx="127581" cy="10411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494879" y="1737509"/>
                <a:ext cx="17808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494879" y="1737509"/>
                <a:ext cx="127581" cy="908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/>
                </a:extLst>
              </p:cNvPr>
              <p:cNvCxnSpPr/>
              <p:nvPr/>
            </p:nvCxnSpPr>
            <p:spPr>
              <a:xfrm flipV="1">
                <a:off x="5622460" y="1810611"/>
                <a:ext cx="130238" cy="10411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622460" y="1914724"/>
                <a:ext cx="18074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622460" y="1914724"/>
                <a:ext cx="130238" cy="908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/>
                </a:extLst>
              </p:cNvPr>
              <p:cNvCxnSpPr/>
              <p:nvPr/>
            </p:nvCxnSpPr>
            <p:spPr>
              <a:xfrm flipV="1">
                <a:off x="5492220" y="1978964"/>
                <a:ext cx="130240" cy="10411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492220" y="2083077"/>
                <a:ext cx="18074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492220" y="2083077"/>
                <a:ext cx="130240" cy="908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Oval 90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5577274" y="1604598"/>
              <a:ext cx="63791" cy="642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2" name="Oval 91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5712830" y="1970103"/>
              <a:ext cx="66448" cy="642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3" name="Oval 92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5622460" y="2049850"/>
              <a:ext cx="66448" cy="642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07" name="Group 106"/>
          <p:cNvGrpSpPr>
            <a:grpSpLocks/>
          </p:cNvGrpSpPr>
          <p:nvPr/>
        </p:nvGrpSpPr>
        <p:grpSpPr bwMode="auto">
          <a:xfrm>
            <a:off x="5580063" y="4038600"/>
            <a:ext cx="339725" cy="407988"/>
            <a:chOff x="5234400" y="1604598"/>
            <a:chExt cx="568800" cy="569302"/>
          </a:xfrm>
        </p:grpSpPr>
        <p:grpSp>
          <p:nvGrpSpPr>
            <p:cNvPr id="88119" name="Group 107"/>
            <p:cNvGrpSpPr>
              <a:grpSpLocks/>
            </p:cNvGrpSpPr>
            <p:nvPr/>
          </p:nvGrpSpPr>
          <p:grpSpPr bwMode="auto">
            <a:xfrm>
              <a:off x="5234400" y="1634400"/>
              <a:ext cx="568800" cy="539500"/>
              <a:chOff x="5234400" y="1634400"/>
              <a:chExt cx="568800" cy="539500"/>
            </a:xfrm>
          </p:grpSpPr>
          <p:cxnSp>
            <p:nvCxnSpPr>
              <p:cNvPr id="112" name="Straight Connector 111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237057" y="1737509"/>
                <a:ext cx="0" cy="3544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234400" y="1737509"/>
                <a:ext cx="26047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237057" y="1914724"/>
                <a:ext cx="385403" cy="66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234400" y="2091938"/>
                <a:ext cx="26047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/>
                </a:extLst>
              </p:cNvPr>
              <p:cNvCxnSpPr/>
              <p:nvPr/>
            </p:nvCxnSpPr>
            <p:spPr>
              <a:xfrm flipV="1">
                <a:off x="5494879" y="1633397"/>
                <a:ext cx="127581" cy="10411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494879" y="1737509"/>
                <a:ext cx="17808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494879" y="1737509"/>
                <a:ext cx="127581" cy="908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/>
                </a:extLst>
              </p:cNvPr>
              <p:cNvCxnSpPr/>
              <p:nvPr/>
            </p:nvCxnSpPr>
            <p:spPr>
              <a:xfrm flipV="1">
                <a:off x="5622460" y="1810611"/>
                <a:ext cx="130238" cy="10411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622460" y="1914724"/>
                <a:ext cx="18074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622460" y="1914724"/>
                <a:ext cx="130238" cy="908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/>
                </a:extLst>
              </p:cNvPr>
              <p:cNvCxnSpPr/>
              <p:nvPr/>
            </p:nvCxnSpPr>
            <p:spPr>
              <a:xfrm flipV="1">
                <a:off x="5492220" y="1978964"/>
                <a:ext cx="130240" cy="10411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492220" y="2083077"/>
                <a:ext cx="18074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492220" y="2083077"/>
                <a:ext cx="130240" cy="908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Oval 108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5577274" y="1604598"/>
              <a:ext cx="63791" cy="642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0" name="Oval 109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5712830" y="1970103"/>
              <a:ext cx="66448" cy="642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1" name="Oval 110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5622460" y="2049850"/>
              <a:ext cx="66448" cy="642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25" name="Group 124"/>
          <p:cNvGrpSpPr>
            <a:grpSpLocks/>
          </p:cNvGrpSpPr>
          <p:nvPr/>
        </p:nvGrpSpPr>
        <p:grpSpPr bwMode="auto">
          <a:xfrm>
            <a:off x="5610225" y="4903788"/>
            <a:ext cx="339725" cy="409575"/>
            <a:chOff x="5234400" y="1604598"/>
            <a:chExt cx="568800" cy="569302"/>
          </a:xfrm>
        </p:grpSpPr>
        <p:grpSp>
          <p:nvGrpSpPr>
            <p:cNvPr id="88102" name="Group 125"/>
            <p:cNvGrpSpPr>
              <a:grpSpLocks/>
            </p:cNvGrpSpPr>
            <p:nvPr/>
          </p:nvGrpSpPr>
          <p:grpSpPr bwMode="auto">
            <a:xfrm>
              <a:off x="5234400" y="1634400"/>
              <a:ext cx="568800" cy="539500"/>
              <a:chOff x="5234400" y="1634400"/>
              <a:chExt cx="568800" cy="539500"/>
            </a:xfrm>
          </p:grpSpPr>
          <p:cxnSp>
            <p:nvCxnSpPr>
              <p:cNvPr id="130" name="Straight Connector 129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237059" y="1739199"/>
                <a:ext cx="0" cy="35305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234400" y="1739199"/>
                <a:ext cx="26047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237059" y="1915727"/>
                <a:ext cx="385401" cy="66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234400" y="2092255"/>
                <a:ext cx="26047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/>
                </a:extLst>
              </p:cNvPr>
              <p:cNvCxnSpPr/>
              <p:nvPr/>
            </p:nvCxnSpPr>
            <p:spPr>
              <a:xfrm flipV="1">
                <a:off x="5494879" y="1635490"/>
                <a:ext cx="127581" cy="10370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494879" y="1739199"/>
                <a:ext cx="17808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494879" y="1739199"/>
                <a:ext cx="127581" cy="9047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/>
                </a:extLst>
              </p:cNvPr>
              <p:cNvCxnSpPr/>
              <p:nvPr/>
            </p:nvCxnSpPr>
            <p:spPr>
              <a:xfrm flipV="1">
                <a:off x="5622460" y="1812018"/>
                <a:ext cx="130240" cy="10370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622460" y="1915727"/>
                <a:ext cx="18074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622460" y="1915727"/>
                <a:ext cx="130240" cy="9047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/>
                </a:extLst>
              </p:cNvPr>
              <p:cNvCxnSpPr/>
              <p:nvPr/>
            </p:nvCxnSpPr>
            <p:spPr>
              <a:xfrm flipV="1">
                <a:off x="5492221" y="1979719"/>
                <a:ext cx="130238" cy="10370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492221" y="2083429"/>
                <a:ext cx="18074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492221" y="2083429"/>
                <a:ext cx="130238" cy="9047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7" name="Oval 126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5577276" y="1604598"/>
              <a:ext cx="63791" cy="639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8" name="Oval 127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5712830" y="1968686"/>
              <a:ext cx="66449" cy="661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9" name="Oval 128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5622460" y="2050331"/>
              <a:ext cx="66449" cy="639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43" name="Group 142"/>
          <p:cNvGrpSpPr>
            <a:grpSpLocks/>
          </p:cNvGrpSpPr>
          <p:nvPr/>
        </p:nvGrpSpPr>
        <p:grpSpPr bwMode="auto">
          <a:xfrm>
            <a:off x="2305050" y="1181100"/>
            <a:ext cx="3127375" cy="4891088"/>
            <a:chOff x="2395821" y="1380353"/>
            <a:chExt cx="3128078" cy="4891683"/>
          </a:xfrm>
        </p:grpSpPr>
        <p:grpSp>
          <p:nvGrpSpPr>
            <p:cNvPr id="88079" name="Group 143"/>
            <p:cNvGrpSpPr>
              <a:grpSpLocks/>
            </p:cNvGrpSpPr>
            <p:nvPr/>
          </p:nvGrpSpPr>
          <p:grpSpPr bwMode="auto">
            <a:xfrm>
              <a:off x="2395821" y="1380353"/>
              <a:ext cx="3128078" cy="4501251"/>
              <a:chOff x="829775" y="522111"/>
              <a:chExt cx="4110759" cy="5915311"/>
            </a:xfrm>
          </p:grpSpPr>
          <p:sp>
            <p:nvSpPr>
              <p:cNvPr id="148" name="Right Arrow 8">
                <a:extLst>
                  <a:ext uri="{FF2B5EF4-FFF2-40B4-BE49-F238E27FC236}"/>
                </a:extLst>
              </p:cNvPr>
              <p:cNvSpPr/>
              <p:nvPr/>
            </p:nvSpPr>
            <p:spPr>
              <a:xfrm rot="5400000">
                <a:off x="-1234735" y="3166658"/>
                <a:ext cx="5017947" cy="88892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dirty="0"/>
                  <a:t>Functional Decomposition/Allocation</a:t>
                </a:r>
              </a:p>
            </p:txBody>
          </p:sp>
          <p:sp>
            <p:nvSpPr>
              <p:cNvPr id="88084" name="TextBox 148"/>
              <p:cNvSpPr txBox="1">
                <a:spLocks noChangeArrowheads="1"/>
              </p:cNvSpPr>
              <p:nvPr/>
            </p:nvSpPr>
            <p:spPr bwMode="auto">
              <a:xfrm>
                <a:off x="2025680" y="1064856"/>
                <a:ext cx="2252808" cy="48535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SzPct val="125000"/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Courier New" charset="0"/>
                  <a:buChar char="o"/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1800"/>
                  <a:t>Business Case</a:t>
                </a:r>
              </a:p>
            </p:txBody>
          </p:sp>
          <p:sp>
            <p:nvSpPr>
              <p:cNvPr id="88085" name="TextBox 149"/>
              <p:cNvSpPr txBox="1">
                <a:spLocks noChangeArrowheads="1"/>
              </p:cNvSpPr>
              <p:nvPr/>
            </p:nvSpPr>
            <p:spPr bwMode="auto">
              <a:xfrm>
                <a:off x="2220356" y="1641619"/>
                <a:ext cx="2720178" cy="48535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SzPct val="125000"/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Courier New" charset="0"/>
                  <a:buChar char="o"/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1800"/>
                  <a:t>Use Case ‘feature’</a:t>
                </a:r>
              </a:p>
            </p:txBody>
          </p:sp>
          <p:sp>
            <p:nvSpPr>
              <p:cNvPr id="88086" name="TextBox 150"/>
              <p:cNvSpPr txBox="1">
                <a:spLocks noChangeArrowheads="1"/>
              </p:cNvSpPr>
              <p:nvPr/>
            </p:nvSpPr>
            <p:spPr bwMode="auto">
              <a:xfrm>
                <a:off x="2220967" y="2320507"/>
                <a:ext cx="967275" cy="48535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SzPct val="125000"/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Courier New" charset="0"/>
                  <a:buChar char="o"/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1800"/>
                  <a:t>CPS</a:t>
                </a:r>
              </a:p>
            </p:txBody>
          </p:sp>
          <p:sp>
            <p:nvSpPr>
              <p:cNvPr id="88087" name="TextBox 151"/>
              <p:cNvSpPr txBox="1">
                <a:spLocks noChangeArrowheads="1"/>
              </p:cNvSpPr>
              <p:nvPr/>
            </p:nvSpPr>
            <p:spPr bwMode="auto">
              <a:xfrm>
                <a:off x="2254089" y="2939873"/>
                <a:ext cx="1569196" cy="48674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SzPct val="125000"/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Courier New" charset="0"/>
                  <a:buChar char="o"/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1800"/>
                  <a:t>Logical</a:t>
                </a:r>
              </a:p>
            </p:txBody>
          </p:sp>
          <p:sp>
            <p:nvSpPr>
              <p:cNvPr id="88088" name="TextBox 152"/>
              <p:cNvSpPr txBox="1">
                <a:spLocks noChangeArrowheads="1"/>
              </p:cNvSpPr>
              <p:nvPr/>
            </p:nvSpPr>
            <p:spPr bwMode="auto">
              <a:xfrm>
                <a:off x="2251942" y="4697102"/>
                <a:ext cx="1571342" cy="4859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SzPct val="125000"/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Courier New" charset="0"/>
                  <a:buChar char="o"/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1800"/>
                  <a:t>Physical</a:t>
                </a:r>
              </a:p>
            </p:txBody>
          </p:sp>
          <p:sp>
            <p:nvSpPr>
              <p:cNvPr id="88089" name="TextBox 153"/>
              <p:cNvSpPr txBox="1">
                <a:spLocks noChangeArrowheads="1"/>
              </p:cNvSpPr>
              <p:nvPr/>
            </p:nvSpPr>
            <p:spPr bwMode="auto">
              <a:xfrm>
                <a:off x="2717515" y="5329783"/>
                <a:ext cx="1652229" cy="48535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SzPct val="125000"/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Courier New" charset="0"/>
                  <a:buChar char="o"/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1800"/>
                  <a:t>Influences</a:t>
                </a:r>
              </a:p>
            </p:txBody>
          </p:sp>
          <p:cxnSp>
            <p:nvCxnSpPr>
              <p:cNvPr id="155" name="Curved Connector 126">
                <a:extLst>
                  <a:ext uri="{FF2B5EF4-FFF2-40B4-BE49-F238E27FC236}"/>
                </a:extLst>
              </p:cNvPr>
              <p:cNvCxnSpPr>
                <a:stCxn id="88084" idx="1"/>
                <a:endCxn id="88085" idx="1"/>
              </p:cNvCxnSpPr>
              <p:nvPr/>
            </p:nvCxnSpPr>
            <p:spPr>
              <a:xfrm rot="10800000" flipH="1" flipV="1">
                <a:off x="2025443" y="1306622"/>
                <a:ext cx="194061" cy="577951"/>
              </a:xfrm>
              <a:prstGeom prst="curvedConnector3">
                <a:avLst>
                  <a:gd name="adj1" fmla="val -154316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Curved Connector 127">
                <a:extLst>
                  <a:ext uri="{FF2B5EF4-FFF2-40B4-BE49-F238E27FC236}"/>
                </a:extLst>
              </p:cNvPr>
              <p:cNvCxnSpPr>
                <a:stCxn id="88085" idx="1"/>
                <a:endCxn id="88086" idx="1"/>
              </p:cNvCxnSpPr>
              <p:nvPr/>
            </p:nvCxnSpPr>
            <p:spPr>
              <a:xfrm rot="10800000" flipH="1" flipV="1">
                <a:off x="2219504" y="1884573"/>
                <a:ext cx="2087" cy="678100"/>
              </a:xfrm>
              <a:prstGeom prst="curvedConnector3">
                <a:avLst>
                  <a:gd name="adj1" fmla="val -4916129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Curved Connector 128">
                <a:extLst>
                  <a:ext uri="{FF2B5EF4-FFF2-40B4-BE49-F238E27FC236}"/>
                </a:extLst>
              </p:cNvPr>
              <p:cNvCxnSpPr>
                <a:stCxn id="88086" idx="1"/>
                <a:endCxn id="88087" idx="1"/>
              </p:cNvCxnSpPr>
              <p:nvPr/>
            </p:nvCxnSpPr>
            <p:spPr>
              <a:xfrm rot="10800000" flipH="1" flipV="1">
                <a:off x="2221591" y="2562673"/>
                <a:ext cx="33387" cy="619681"/>
              </a:xfrm>
              <a:prstGeom prst="curvedConnector3">
                <a:avLst>
                  <a:gd name="adj1" fmla="val -906999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Curved Connector 129">
                <a:extLst>
                  <a:ext uri="{FF2B5EF4-FFF2-40B4-BE49-F238E27FC236}"/>
                </a:extLst>
              </p:cNvPr>
              <p:cNvCxnSpPr>
                <a:stCxn id="88086" idx="1"/>
                <a:endCxn id="88088" idx="1"/>
              </p:cNvCxnSpPr>
              <p:nvPr/>
            </p:nvCxnSpPr>
            <p:spPr>
              <a:xfrm rot="10800000" flipH="1" flipV="1">
                <a:off x="2221591" y="2562673"/>
                <a:ext cx="31300" cy="2376484"/>
              </a:xfrm>
              <a:prstGeom prst="curvedConnector3">
                <a:avLst>
                  <a:gd name="adj1" fmla="val -969836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Curved Connector 132">
                <a:extLst>
                  <a:ext uri="{FF2B5EF4-FFF2-40B4-BE49-F238E27FC236}"/>
                </a:extLst>
              </p:cNvPr>
              <p:cNvCxnSpPr>
                <a:stCxn id="88088" idx="1"/>
                <a:endCxn id="88089" idx="1"/>
              </p:cNvCxnSpPr>
              <p:nvPr/>
            </p:nvCxnSpPr>
            <p:spPr>
              <a:xfrm rot="10800000" flipH="1" flipV="1">
                <a:off x="2252891" y="4939157"/>
                <a:ext cx="465330" cy="632198"/>
              </a:xfrm>
              <a:prstGeom prst="curvedConnector3">
                <a:avLst>
                  <a:gd name="adj1" fmla="val -21794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095" name="TextBox 159"/>
              <p:cNvSpPr txBox="1">
                <a:spLocks noChangeArrowheads="1"/>
              </p:cNvSpPr>
              <p:nvPr/>
            </p:nvSpPr>
            <p:spPr bwMode="auto">
              <a:xfrm>
                <a:off x="2717511" y="5952065"/>
                <a:ext cx="1271164" cy="48535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SzPct val="125000"/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Courier New" charset="0"/>
                  <a:buChar char="o"/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1800"/>
                  <a:t>Energy</a:t>
                </a:r>
              </a:p>
            </p:txBody>
          </p:sp>
          <p:cxnSp>
            <p:nvCxnSpPr>
              <p:cNvPr id="161" name="Curved Connector 157">
                <a:extLst>
                  <a:ext uri="{FF2B5EF4-FFF2-40B4-BE49-F238E27FC236}"/>
                </a:extLst>
              </p:cNvPr>
              <p:cNvCxnSpPr>
                <a:stCxn id="88088" idx="1"/>
                <a:endCxn id="88095" idx="1"/>
              </p:cNvCxnSpPr>
              <p:nvPr/>
            </p:nvCxnSpPr>
            <p:spPr>
              <a:xfrm rot="10800000" flipH="1" flipV="1">
                <a:off x="2252891" y="4939157"/>
                <a:ext cx="465330" cy="1256052"/>
              </a:xfrm>
              <a:prstGeom prst="curvedConnector3">
                <a:avLst>
                  <a:gd name="adj1" fmla="val -64526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097" name="TextBox 161"/>
              <p:cNvSpPr txBox="1">
                <a:spLocks noChangeArrowheads="1"/>
              </p:cNvSpPr>
              <p:nvPr/>
            </p:nvSpPr>
            <p:spPr bwMode="auto">
              <a:xfrm>
                <a:off x="1551128" y="522111"/>
                <a:ext cx="3002304" cy="5258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SzPct val="125000"/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Courier New" charset="0"/>
                  <a:buChar char="o"/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2000" b="1"/>
                  <a:t>CPS/Function Types</a:t>
                </a:r>
              </a:p>
            </p:txBody>
          </p:sp>
          <p:sp>
            <p:nvSpPr>
              <p:cNvPr id="88098" name="TextBox 162"/>
              <p:cNvSpPr txBox="1">
                <a:spLocks noChangeArrowheads="1"/>
              </p:cNvSpPr>
              <p:nvPr/>
            </p:nvSpPr>
            <p:spPr bwMode="auto">
              <a:xfrm>
                <a:off x="2723626" y="3543181"/>
                <a:ext cx="1646118" cy="48535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SzPct val="125000"/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Courier New" charset="0"/>
                  <a:buChar char="o"/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1800"/>
                  <a:t>Messages</a:t>
                </a:r>
              </a:p>
            </p:txBody>
          </p:sp>
          <p:sp>
            <p:nvSpPr>
              <p:cNvPr id="88099" name="TextBox 163"/>
              <p:cNvSpPr txBox="1">
                <a:spLocks noChangeArrowheads="1"/>
              </p:cNvSpPr>
              <p:nvPr/>
            </p:nvSpPr>
            <p:spPr bwMode="auto">
              <a:xfrm>
                <a:off x="2718874" y="4113207"/>
                <a:ext cx="751010" cy="48535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SzPct val="125000"/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Courier New" charset="0"/>
                  <a:buChar char="o"/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1800"/>
                  <a:t>Info</a:t>
                </a:r>
              </a:p>
            </p:txBody>
          </p:sp>
          <p:cxnSp>
            <p:nvCxnSpPr>
              <p:cNvPr id="165" name="Curved Connector 170">
                <a:extLst>
                  <a:ext uri="{FF2B5EF4-FFF2-40B4-BE49-F238E27FC236}"/>
                </a:extLst>
              </p:cNvPr>
              <p:cNvCxnSpPr>
                <a:stCxn id="88087" idx="1"/>
                <a:endCxn id="88098" idx="1"/>
              </p:cNvCxnSpPr>
              <p:nvPr/>
            </p:nvCxnSpPr>
            <p:spPr>
              <a:xfrm rot="10800000" flipH="1" flipV="1">
                <a:off x="2254978" y="3182354"/>
                <a:ext cx="469502" cy="602988"/>
              </a:xfrm>
              <a:prstGeom prst="curvedConnector3">
                <a:avLst>
                  <a:gd name="adj1" fmla="val -63981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Curved Connector 171">
                <a:extLst>
                  <a:ext uri="{FF2B5EF4-FFF2-40B4-BE49-F238E27FC236}"/>
                </a:extLst>
              </p:cNvPr>
              <p:cNvCxnSpPr>
                <a:stCxn id="88087" idx="1"/>
                <a:endCxn id="88099" idx="1"/>
              </p:cNvCxnSpPr>
              <p:nvPr/>
            </p:nvCxnSpPr>
            <p:spPr>
              <a:xfrm rot="10800000" flipH="1" flipV="1">
                <a:off x="2254978" y="3182354"/>
                <a:ext cx="463243" cy="1172593"/>
              </a:xfrm>
              <a:prstGeom prst="curvedConnector3">
                <a:avLst>
                  <a:gd name="adj1" fmla="val -26967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5" name="Curved Connector 18">
              <a:extLst>
                <a:ext uri="{FF2B5EF4-FFF2-40B4-BE49-F238E27FC236}"/>
              </a:extLst>
            </p:cNvPr>
            <p:cNvCxnSpPr>
              <a:stCxn id="88087" idx="3"/>
              <a:endCxn id="88088" idx="3"/>
            </p:cNvCxnSpPr>
            <p:nvPr/>
          </p:nvCxnSpPr>
          <p:spPr>
            <a:xfrm flipH="1">
              <a:off x="4674396" y="3404662"/>
              <a:ext cx="0" cy="1336838"/>
            </a:xfrm>
            <a:prstGeom prst="curvedConnector3">
              <a:avLst>
                <a:gd name="adj1" fmla="val 2147483646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urved Connector 173">
              <a:extLst>
                <a:ext uri="{FF2B5EF4-FFF2-40B4-BE49-F238E27FC236}"/>
              </a:extLst>
            </p:cNvPr>
            <p:cNvCxnSpPr>
              <a:stCxn id="88088" idx="1"/>
              <a:endCxn id="88087" idx="1"/>
            </p:cNvCxnSpPr>
            <p:nvPr/>
          </p:nvCxnSpPr>
          <p:spPr>
            <a:xfrm rot="10800000" flipH="1">
              <a:off x="3478739" y="3404662"/>
              <a:ext cx="1588" cy="1336838"/>
            </a:xfrm>
            <a:prstGeom prst="curvedConnector3">
              <a:avLst>
                <a:gd name="adj1" fmla="val -1806683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082" name="TextBox 146"/>
            <p:cNvSpPr txBox="1">
              <a:spLocks noChangeArrowheads="1"/>
            </p:cNvSpPr>
            <p:nvPr/>
          </p:nvSpPr>
          <p:spPr bwMode="auto">
            <a:xfrm>
              <a:off x="2924707" y="5902704"/>
              <a:ext cx="164660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SzPct val="125000"/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Courier New" charset="0"/>
                <a:buChar char="o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>
                  <a:solidFill>
                    <a:srgbClr val="FF0000"/>
                  </a:solidFill>
                </a:rPr>
                <a:t>*transductions</a:t>
              </a:r>
            </a:p>
          </p:txBody>
        </p:sp>
      </p:grpSp>
      <p:sp>
        <p:nvSpPr>
          <p:cNvPr id="167" name="Right Brace 166">
            <a:extLst>
              <a:ext uri="{FF2B5EF4-FFF2-40B4-BE49-F238E27FC236}"/>
            </a:extLst>
          </p:cNvPr>
          <p:cNvSpPr/>
          <p:nvPr/>
        </p:nvSpPr>
        <p:spPr>
          <a:xfrm>
            <a:off x="5348288" y="4538663"/>
            <a:ext cx="211137" cy="112712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287338"/>
            <a:ext cx="10515600" cy="711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/>
              <a:t>6.1.6 </a:t>
            </a:r>
            <a:r>
              <a:rPr lang="en-US" sz="3200" dirty="0"/>
              <a:t>Mathematics of </a:t>
            </a:r>
            <a:r>
              <a:rPr lang="en-US" sz="3200" dirty="0" smtClean="0"/>
              <a:t>CPS Framework</a:t>
            </a:r>
            <a:endParaRPr lang="en-US" sz="3200" dirty="0"/>
          </a:p>
        </p:txBody>
      </p:sp>
      <p:sp>
        <p:nvSpPr>
          <p:cNvPr id="91138" name="Content Placeholder 2"/>
          <p:cNvSpPr>
            <a:spLocks noGrp="1"/>
          </p:cNvSpPr>
          <p:nvPr>
            <p:ph idx="1"/>
          </p:nvPr>
        </p:nvSpPr>
        <p:spPr>
          <a:xfrm>
            <a:off x="1374775" y="1076325"/>
            <a:ext cx="3033713" cy="439738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</a:pPr>
            <a:r>
              <a:rPr lang="en-US" altLang="en-US" sz="2000" b="1" i="1">
                <a:solidFill>
                  <a:srgbClr val="C00000"/>
                </a:solidFill>
              </a:rPr>
              <a:t>Property-Tree</a:t>
            </a:r>
            <a:r>
              <a:rPr lang="en-US" altLang="en-US" sz="2000" i="1"/>
              <a:t> </a:t>
            </a:r>
            <a:r>
              <a:rPr lang="en-US" altLang="en-US" sz="2000"/>
              <a:t>of a CPS</a:t>
            </a:r>
            <a:endParaRPr lang="en-US" altLang="en-US" sz="2400"/>
          </a:p>
        </p:txBody>
      </p:sp>
      <p:sp>
        <p:nvSpPr>
          <p:cNvPr id="91139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1439525" y="6565900"/>
            <a:ext cx="571500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25000"/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Courier New" charset="0"/>
              <a:buChar char="o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fld id="{89845041-0D0B-E04C-A14D-15E8012FFAE0}" type="slidenum">
              <a:rPr altLang="en-US" sz="1400">
                <a:solidFill>
                  <a:srgbClr val="339966"/>
                </a:solidFill>
                <a:latin typeface="Calibri" charset="0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Tx/>
                <a:buFontTx/>
                <a:buNone/>
              </a:pPr>
              <a:t>5</a:t>
            </a:fld>
            <a:endParaRPr altLang="en-US" sz="1400">
              <a:solidFill>
                <a:srgbClr val="339966"/>
              </a:solidFill>
              <a:latin typeface="Calibri" charset="0"/>
            </a:endParaRPr>
          </a:p>
        </p:txBody>
      </p:sp>
      <p:pic>
        <p:nvPicPr>
          <p:cNvPr id="9114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1509713"/>
            <a:ext cx="6081713" cy="300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1471613" y="4506913"/>
            <a:ext cx="8840787" cy="2276475"/>
            <a:chOff x="1471848" y="4506520"/>
            <a:chExt cx="8840552" cy="2276690"/>
          </a:xfrm>
        </p:grpSpPr>
        <p:sp>
          <p:nvSpPr>
            <p:cNvPr id="91148" name="Content Placeholder 2"/>
            <p:cNvSpPr txBox="1">
              <a:spLocks/>
            </p:cNvSpPr>
            <p:nvPr/>
          </p:nvSpPr>
          <p:spPr bwMode="auto">
            <a:xfrm>
              <a:off x="2647666" y="4506520"/>
              <a:ext cx="5691116" cy="439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SzPct val="125000"/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Courier New" charset="0"/>
                <a:buChar char="o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buFont typeface="Arial" charset="0"/>
                <a:buNone/>
              </a:pPr>
              <a:r>
                <a:rPr lang="en-US" altLang="en-US" sz="2200" b="1" i="1">
                  <a:solidFill>
                    <a:srgbClr val="C00000"/>
                  </a:solidFill>
                </a:rPr>
                <a:t>Formal Methods for Assurance</a:t>
              </a:r>
              <a:r>
                <a:rPr lang="en-US" altLang="en-US" sz="2200" i="1">
                  <a:solidFill>
                    <a:srgbClr val="000000"/>
                  </a:solidFill>
                </a:rPr>
                <a:t> </a:t>
              </a:r>
              <a:r>
                <a:rPr lang="en-US" altLang="en-US" sz="2200">
                  <a:solidFill>
                    <a:srgbClr val="000000"/>
                  </a:solidFill>
                </a:rPr>
                <a:t>of a CPS</a:t>
              </a:r>
            </a:p>
          </p:txBody>
        </p:sp>
        <p:pic>
          <p:nvPicPr>
            <p:cNvPr id="91149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1848" y="4961137"/>
              <a:ext cx="8840552" cy="831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1150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0272" y="5661225"/>
              <a:ext cx="8469177" cy="1121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4545013" y="1062038"/>
            <a:ext cx="9752012" cy="3897312"/>
            <a:chOff x="4545266" y="1061879"/>
            <a:chExt cx="9752382" cy="3897699"/>
          </a:xfrm>
        </p:grpSpPr>
        <p:sp>
          <p:nvSpPr>
            <p:cNvPr id="8" name="Rectangle 7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7752138" y="3994282"/>
              <a:ext cx="3289425" cy="490587"/>
            </a:xfrm>
            <a:prstGeom prst="rect">
              <a:avLst/>
            </a:prstGeom>
            <a:solidFill>
              <a:srgbClr val="C000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1144" name="Content Placeholder 2"/>
            <p:cNvSpPr txBox="1">
              <a:spLocks/>
            </p:cNvSpPr>
            <p:nvPr/>
          </p:nvSpPr>
          <p:spPr bwMode="auto">
            <a:xfrm>
              <a:off x="7133136" y="1061879"/>
              <a:ext cx="4576643" cy="372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SzPct val="125000"/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Courier New" charset="0"/>
                <a:buChar char="o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buFont typeface="Arial" charset="0"/>
                <a:buNone/>
              </a:pPr>
              <a:r>
                <a:rPr lang="en-US" altLang="en-US" sz="1800" b="1" i="1">
                  <a:solidFill>
                    <a:srgbClr val="C00000"/>
                  </a:solidFill>
                </a:rPr>
                <a:t>Semantics</a:t>
              </a:r>
              <a:r>
                <a:rPr lang="en-US" altLang="en-US" sz="1800">
                  <a:solidFill>
                    <a:srgbClr val="000000"/>
                  </a:solidFill>
                </a:rPr>
                <a:t> of CPS Framework</a:t>
              </a:r>
              <a:endParaRPr lang="en-US" altLang="en-US" sz="2000" b="1">
                <a:solidFill>
                  <a:srgbClr val="C00000"/>
                </a:solidFill>
              </a:endParaRPr>
            </a:p>
          </p:txBody>
        </p:sp>
        <p:pic>
          <p:nvPicPr>
            <p:cNvPr id="91145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3916" y="1497747"/>
              <a:ext cx="7853924" cy="2433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1146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5266" y="4021849"/>
              <a:ext cx="9752382" cy="937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1147" name="TextBox 4"/>
            <p:cNvSpPr txBox="1">
              <a:spLocks noChangeArrowheads="1"/>
            </p:cNvSpPr>
            <p:nvPr/>
          </p:nvSpPr>
          <p:spPr bwMode="auto">
            <a:xfrm>
              <a:off x="7133136" y="3532000"/>
              <a:ext cx="403187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SzPct val="125000"/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Courier New" charset="0"/>
                <a:buChar char="o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… defines </a:t>
              </a:r>
              <a:r>
                <a:rPr lang="en-US" altLang="en-US" sz="1800" b="1">
                  <a:solidFill>
                    <a:srgbClr val="C00000"/>
                  </a:solidFill>
                </a:rPr>
                <a:t>composition of concerns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528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Screen Clipping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9" y="1182311"/>
            <a:ext cx="8646705" cy="5061577"/>
          </a:xfrm>
          <a:solidFill>
            <a:schemeClr val="bg1"/>
          </a:solidFill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-526" y="-7687"/>
            <a:ext cx="11293176" cy="7112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CPS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Interactions</a:t>
            </a:r>
            <a:r>
              <a:rPr lang="en-US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Vehicle Braking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8018" y="5422822"/>
            <a:ext cx="835224" cy="5364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64609" y="6042629"/>
            <a:ext cx="3238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Derived from original figure by Ricardo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www.ricardo.com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171590" y="1121960"/>
            <a:ext cx="6880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Steering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Angle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Sensor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298426" y="1313982"/>
            <a:ext cx="5677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Power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53153" y="1894705"/>
            <a:ext cx="67197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Adaptive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Cruise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0142" y="3383815"/>
            <a:ext cx="101021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Inertial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Measurement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992092" y="5691069"/>
            <a:ext cx="61266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Sensor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29714" y="5876914"/>
            <a:ext cx="53732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Brake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515594" y="3672355"/>
            <a:ext cx="21291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Hydraulic Electronic Control Unit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729789" y="3687350"/>
            <a:ext cx="838196" cy="1040147"/>
          </a:xfrm>
          <a:prstGeom prst="rect">
            <a:avLst/>
          </a:prstGeom>
          <a:gradFill flip="none" rotWithShape="1">
            <a:gsLst>
              <a:gs pos="46000">
                <a:srgbClr val="CAE3BE"/>
              </a:gs>
              <a:gs pos="0">
                <a:schemeClr val="accent6">
                  <a:tint val="66000"/>
                  <a:satMod val="160000"/>
                  <a:lumMod val="100000"/>
                </a:schemeClr>
              </a:gs>
              <a:gs pos="73000">
                <a:schemeClr val="accent6">
                  <a:lumMod val="75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HECU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95707" y="2148468"/>
            <a:ext cx="650661" cy="39168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71000">
                <a:schemeClr val="accent5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1477333" y="5278182"/>
            <a:ext cx="6800393" cy="280997"/>
            <a:chOff x="1477333" y="5278182"/>
            <a:chExt cx="6800393" cy="280997"/>
          </a:xfrm>
        </p:grpSpPr>
        <p:sp>
          <p:nvSpPr>
            <p:cNvPr id="55" name="Star: 16 Points 54"/>
            <p:cNvSpPr/>
            <p:nvPr/>
          </p:nvSpPr>
          <p:spPr>
            <a:xfrm>
              <a:off x="7948863" y="5286464"/>
              <a:ext cx="328863" cy="272715"/>
            </a:xfrm>
            <a:prstGeom prst="star16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Star: 16 Points 58"/>
            <p:cNvSpPr/>
            <p:nvPr/>
          </p:nvSpPr>
          <p:spPr>
            <a:xfrm>
              <a:off x="5796244" y="5286463"/>
              <a:ext cx="328863" cy="272715"/>
            </a:xfrm>
            <a:prstGeom prst="star16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Star: 16 Points 59"/>
            <p:cNvSpPr/>
            <p:nvPr/>
          </p:nvSpPr>
          <p:spPr>
            <a:xfrm>
              <a:off x="3641551" y="5278183"/>
              <a:ext cx="328863" cy="272715"/>
            </a:xfrm>
            <a:prstGeom prst="star16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Star: 16 Points 60"/>
            <p:cNvSpPr/>
            <p:nvPr/>
          </p:nvSpPr>
          <p:spPr>
            <a:xfrm>
              <a:off x="1477333" y="5278182"/>
              <a:ext cx="328863" cy="272715"/>
            </a:xfrm>
            <a:prstGeom prst="star16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62" name="Picture 61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966" y="940985"/>
            <a:ext cx="610424" cy="610424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1876425" y="1542279"/>
            <a:ext cx="605889" cy="40524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</a:t>
            </a:r>
          </a:p>
        </p:txBody>
      </p:sp>
      <p:sp>
        <p:nvSpPr>
          <p:cNvPr id="75" name="Rectangle 74"/>
          <p:cNvSpPr/>
          <p:nvPr/>
        </p:nvSpPr>
        <p:spPr>
          <a:xfrm>
            <a:off x="889567" y="2988335"/>
            <a:ext cx="650661" cy="39168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71000">
                <a:schemeClr val="accent5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IMU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589313" y="2697402"/>
            <a:ext cx="53732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Brake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Pedal</a:t>
            </a:r>
          </a:p>
        </p:txBody>
      </p:sp>
      <p:sp>
        <p:nvSpPr>
          <p:cNvPr id="80" name="Rectangle 79"/>
          <p:cNvSpPr/>
          <p:nvPr/>
        </p:nvSpPr>
        <p:spPr>
          <a:xfrm>
            <a:off x="8535799" y="2341785"/>
            <a:ext cx="600075" cy="41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3012926" y="633642"/>
            <a:ext cx="4351749" cy="1897122"/>
            <a:chOff x="3012926" y="633642"/>
            <a:chExt cx="4351749" cy="1897122"/>
          </a:xfrm>
        </p:grpSpPr>
        <p:sp>
          <p:nvSpPr>
            <p:cNvPr id="3" name="Rectangle 2"/>
            <p:cNvSpPr/>
            <p:nvPr/>
          </p:nvSpPr>
          <p:spPr>
            <a:xfrm>
              <a:off x="4859599" y="638260"/>
              <a:ext cx="978476" cy="48388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Tele-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Matics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386199" y="633642"/>
              <a:ext cx="978476" cy="48388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Internet</a:t>
              </a:r>
            </a:p>
          </p:txBody>
        </p:sp>
        <p:cxnSp>
          <p:nvCxnSpPr>
            <p:cNvPr id="10" name="Straight Connector 9"/>
            <p:cNvCxnSpPr>
              <a:stCxn id="3" idx="3"/>
              <a:endCxn id="52" idx="1"/>
            </p:cNvCxnSpPr>
            <p:nvPr/>
          </p:nvCxnSpPr>
          <p:spPr>
            <a:xfrm flipV="1">
              <a:off x="5838075" y="875584"/>
              <a:ext cx="548124" cy="461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012926" y="860350"/>
              <a:ext cx="1826927" cy="10615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3012926" y="860350"/>
              <a:ext cx="0" cy="1481435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3012926" y="2349643"/>
              <a:ext cx="878886" cy="1486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>
              <a:off x="3903572" y="2375391"/>
              <a:ext cx="272" cy="155373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3827643" y="2530764"/>
            <a:ext cx="256674" cy="1156586"/>
            <a:chOff x="3827643" y="2530764"/>
            <a:chExt cx="256674" cy="1156586"/>
          </a:xfrm>
        </p:grpSpPr>
        <p:grpSp>
          <p:nvGrpSpPr>
            <p:cNvPr id="66" name="Group 65"/>
            <p:cNvGrpSpPr/>
            <p:nvPr/>
          </p:nvGrpSpPr>
          <p:grpSpPr>
            <a:xfrm>
              <a:off x="3827643" y="2630906"/>
              <a:ext cx="256674" cy="1056444"/>
              <a:chOff x="3827643" y="2630906"/>
              <a:chExt cx="256674" cy="1056444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875666" y="2748177"/>
                <a:ext cx="152400" cy="52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3831654" y="3099064"/>
                <a:ext cx="120317" cy="955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827644" y="2697402"/>
                <a:ext cx="152400" cy="521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3931917" y="3336240"/>
                <a:ext cx="152400" cy="521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 rot="5400000">
                <a:off x="3877144" y="3433370"/>
                <a:ext cx="77357" cy="1603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5400000">
                <a:off x="3874596" y="2696040"/>
                <a:ext cx="234542" cy="1042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4048223" y="2748176"/>
                <a:ext cx="0" cy="939174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3827643" y="3535974"/>
                <a:ext cx="0" cy="15137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Connector 23"/>
            <p:cNvCxnSpPr/>
            <p:nvPr/>
          </p:nvCxnSpPr>
          <p:spPr>
            <a:xfrm flipH="1" flipV="1">
              <a:off x="3915477" y="2530764"/>
              <a:ext cx="272" cy="1666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/>
          <p:cNvGrpSpPr/>
          <p:nvPr/>
        </p:nvGrpSpPr>
        <p:grpSpPr>
          <a:xfrm>
            <a:off x="8716084" y="789772"/>
            <a:ext cx="3531956" cy="2141703"/>
            <a:chOff x="8680737" y="77172"/>
            <a:chExt cx="3531956" cy="2141703"/>
          </a:xfrm>
        </p:grpSpPr>
        <p:sp>
          <p:nvSpPr>
            <p:cNvPr id="42" name="Rectangle 41"/>
            <p:cNvSpPr/>
            <p:nvPr/>
          </p:nvSpPr>
          <p:spPr>
            <a:xfrm>
              <a:off x="8680737" y="90114"/>
              <a:ext cx="3457073" cy="21287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8957378" y="247936"/>
              <a:ext cx="42100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957378" y="568778"/>
              <a:ext cx="421001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9718099" y="77172"/>
              <a:ext cx="17684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Physical connection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718099" y="389194"/>
              <a:ext cx="212590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Direct logical connection</a:t>
              </a: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8957378" y="889620"/>
              <a:ext cx="421001" cy="0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/>
            <p:cNvSpPr/>
            <p:nvPr/>
          </p:nvSpPr>
          <p:spPr>
            <a:xfrm>
              <a:off x="9718099" y="753871"/>
              <a:ext cx="249459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 (logical connection bus)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8963090" y="1153342"/>
              <a:ext cx="409575" cy="2381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9718099" y="1118548"/>
              <a:ext cx="15392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Physical element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972847" y="1542279"/>
              <a:ext cx="409575" cy="23818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9726241" y="1501515"/>
              <a:ext cx="1438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Logical element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8972445" y="1940125"/>
              <a:ext cx="438084" cy="208126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71000">
                  <a:schemeClr val="accent5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81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9745123" y="1911098"/>
              <a:ext cx="2198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Physical &amp; logical system</a:t>
              </a: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9974" y="3146854"/>
            <a:ext cx="1967655" cy="9360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1169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312738"/>
            <a:ext cx="11430000" cy="9826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/>
              <a:t>CPS Threat Defense</a:t>
            </a:r>
            <a:endParaRPr lang="en-US" sz="3200" dirty="0"/>
          </a:p>
        </p:txBody>
      </p:sp>
      <p:sp>
        <p:nvSpPr>
          <p:cNvPr id="29743" name="TextBox 19"/>
          <p:cNvSpPr txBox="1">
            <a:spLocks noChangeArrowheads="1"/>
          </p:cNvSpPr>
          <p:nvPr/>
        </p:nvSpPr>
        <p:spPr bwMode="auto">
          <a:xfrm>
            <a:off x="1346249" y="5169218"/>
            <a:ext cx="949971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25000"/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Courier New" charset="0"/>
              <a:buChar char="o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2400" i="1" dirty="0"/>
              <a:t>“E.g. Better </a:t>
            </a:r>
            <a:r>
              <a:rPr lang="en-US" altLang="en-US" sz="2400" i="1" dirty="0" smtClean="0"/>
              <a:t>trustworthiness through </a:t>
            </a:r>
            <a:r>
              <a:rPr lang="en-US" altLang="en-US" sz="2400" b="1" i="1" dirty="0" smtClean="0">
                <a:solidFill>
                  <a:srgbClr val="C00000"/>
                </a:solidFill>
              </a:rPr>
              <a:t>combined logic and </a:t>
            </a:r>
            <a:r>
              <a:rPr lang="en-US" altLang="en-US" sz="2400" b="1" i="1" dirty="0">
                <a:solidFill>
                  <a:srgbClr val="C00000"/>
                </a:solidFill>
              </a:rPr>
              <a:t>physics</a:t>
            </a:r>
            <a:r>
              <a:rPr lang="en-US" altLang="en-US" sz="2400" i="1" dirty="0">
                <a:solidFill>
                  <a:srgbClr val="C00000"/>
                </a:solidFill>
              </a:rPr>
              <a:t>!” </a:t>
            </a:r>
          </a:p>
        </p:txBody>
      </p:sp>
      <p:sp>
        <p:nvSpPr>
          <p:cNvPr id="29744" name="Slide Number Placeholder 2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11439525" y="6565900"/>
            <a:ext cx="571500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25000"/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Courier New" charset="0"/>
              <a:buChar char="o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fld id="{97F1871A-9C6A-154E-A2CD-4A3B7D5050DD}" type="slidenum">
              <a:rPr altLang="en-US" sz="1400">
                <a:solidFill>
                  <a:srgbClr val="339966"/>
                </a:solidFill>
                <a:latin typeface="Calibri" charset="0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Tx/>
                <a:buFontTx/>
                <a:buNone/>
              </a:pPr>
              <a:t>7</a:t>
            </a:fld>
            <a:endParaRPr altLang="en-US" sz="1400">
              <a:solidFill>
                <a:srgbClr val="339966"/>
              </a:solidFill>
              <a:latin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5306" y="1230382"/>
            <a:ext cx="10834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rgbClr val="C00000"/>
                </a:solidFill>
              </a:rPr>
              <a:t>CPS mission success depends upon three distinct types of system interactions: cyber/logical, physical and cyber-physical interactions. CPS threats and mitigations are larger surfaces.</a:t>
            </a:r>
            <a:endParaRPr lang="en-US" b="1" i="1" dirty="0">
              <a:solidFill>
                <a:srgbClr val="C00000"/>
              </a:solidFill>
            </a:endParaRP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174625" y="3302274"/>
            <a:ext cx="21209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25000"/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Courier New" charset="0"/>
              <a:buChar char="o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3200" b="1">
                <a:solidFill>
                  <a:schemeClr val="accent1"/>
                </a:solidFill>
              </a:rPr>
              <a:t>IT System</a:t>
            </a: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766763" y="3846787"/>
            <a:ext cx="11445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25000"/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Courier New" charset="0"/>
              <a:buChar char="o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3200" b="1">
                <a:solidFill>
                  <a:schemeClr val="accent1"/>
                </a:solidFill>
              </a:rPr>
              <a:t>CPS</a:t>
            </a:r>
          </a:p>
        </p:txBody>
      </p:sp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789371"/>
              </p:ext>
            </p:extLst>
          </p:nvPr>
        </p:nvGraphicFramePr>
        <p:xfrm>
          <a:off x="2295525" y="2498999"/>
          <a:ext cx="4019550" cy="1985963"/>
        </p:xfrm>
        <a:graphic>
          <a:graphicData uri="http://schemas.openxmlformats.org/drawingml/2006/table">
            <a:tbl>
              <a:tblPr/>
              <a:tblGrid>
                <a:gridCol w="2108200"/>
                <a:gridCol w="1911350"/>
              </a:tblGrid>
              <a:tr h="457200">
                <a:tc gridSpan="2"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25000"/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Courier New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Primary Impact of Failure</a:t>
                      </a:r>
                    </a:p>
                  </a:txBody>
                  <a:tcPr marL="91441" marR="91441" marT="45704" marB="4570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9687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25000"/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Courier New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Digital</a:t>
                      </a:r>
                    </a:p>
                  </a:txBody>
                  <a:tcPr marL="91441" marR="91441" marT="45704" marB="4570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25000"/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Courier New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Physical</a:t>
                      </a:r>
                    </a:p>
                  </a:txBody>
                  <a:tcPr marL="91441" marR="91441" marT="45704" marB="4570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</a:tr>
              <a:tr h="569913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25000"/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Courier New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91441" marR="91441" marT="45704" marB="4570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25000"/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Courier New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91441" marR="91441" marT="45704" marB="4570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</a:tr>
              <a:tr h="56197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25000"/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Courier New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91441" marR="91441" marT="45704" marB="4570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25000"/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Courier New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91441" marR="91441" marT="45704" marB="4570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</a:tr>
            </a:tbl>
          </a:graphicData>
        </a:graphic>
      </p:graphicFrame>
      <p:sp>
        <p:nvSpPr>
          <p:cNvPr id="50" name="L-Shape 49">
            <a:extLst>
              <a:ext uri="{FF2B5EF4-FFF2-40B4-BE49-F238E27FC236}"/>
            </a:extLst>
          </p:cNvPr>
          <p:cNvSpPr/>
          <p:nvPr/>
        </p:nvSpPr>
        <p:spPr>
          <a:xfrm rot="18871598">
            <a:off x="3190876" y="3519761"/>
            <a:ext cx="285750" cy="123825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" name="L-Shape 50">
            <a:extLst>
              <a:ext uri="{FF2B5EF4-FFF2-40B4-BE49-F238E27FC236}"/>
            </a:extLst>
          </p:cNvPr>
          <p:cNvSpPr/>
          <p:nvPr/>
        </p:nvSpPr>
        <p:spPr>
          <a:xfrm rot="18871598">
            <a:off x="3190876" y="4075386"/>
            <a:ext cx="285750" cy="123825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2" name="L-Shape 51">
            <a:extLst>
              <a:ext uri="{FF2B5EF4-FFF2-40B4-BE49-F238E27FC236}"/>
            </a:extLst>
          </p:cNvPr>
          <p:cNvSpPr/>
          <p:nvPr/>
        </p:nvSpPr>
        <p:spPr>
          <a:xfrm rot="18871598">
            <a:off x="5218113" y="4075386"/>
            <a:ext cx="285750" cy="123825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407090"/>
              </p:ext>
            </p:extLst>
          </p:nvPr>
        </p:nvGraphicFramePr>
        <p:xfrm>
          <a:off x="6581775" y="2498999"/>
          <a:ext cx="5095875" cy="1978025"/>
        </p:xfrm>
        <a:graphic>
          <a:graphicData uri="http://schemas.openxmlformats.org/drawingml/2006/table">
            <a:tbl>
              <a:tblPr/>
              <a:tblGrid>
                <a:gridCol w="1698625"/>
                <a:gridCol w="1698625"/>
                <a:gridCol w="1698625"/>
              </a:tblGrid>
              <a:tr h="463550">
                <a:tc gridSpan="3"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25000"/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Courier New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Mitigation Mechanisms</a:t>
                      </a:r>
                    </a:p>
                  </a:txBody>
                  <a:tcPr marL="91441" marR="91441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9687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25000"/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Courier New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Digital</a:t>
                      </a:r>
                    </a:p>
                  </a:txBody>
                  <a:tcPr marL="91441" marR="91441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25000"/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Courier New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Analog</a:t>
                      </a:r>
                    </a:p>
                  </a:txBody>
                  <a:tcPr marL="91441" marR="91441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25000"/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Courier New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Physical</a:t>
                      </a:r>
                    </a:p>
                  </a:txBody>
                  <a:tcPr marL="91441" marR="91441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</a:tr>
              <a:tr h="57467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25000"/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Courier New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91441" marR="91441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25000"/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Courier New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91441" marR="91441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25000"/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Courier New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91441" marR="91441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</a:tr>
              <a:tr h="54292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25000"/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Courier New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91441" marR="91441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25000"/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Courier New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91441" marR="91441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25000"/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Courier New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91441" marR="91441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</a:tr>
            </a:tbl>
          </a:graphicData>
        </a:graphic>
      </p:graphicFrame>
      <p:grpSp>
        <p:nvGrpSpPr>
          <p:cNvPr id="54" name="Group 53"/>
          <p:cNvGrpSpPr>
            <a:grpSpLocks/>
          </p:cNvGrpSpPr>
          <p:nvPr/>
        </p:nvGrpSpPr>
        <p:grpSpPr bwMode="auto">
          <a:xfrm>
            <a:off x="7386638" y="3451499"/>
            <a:ext cx="3565525" cy="835025"/>
            <a:chOff x="7386305" y="3098015"/>
            <a:chExt cx="3565985" cy="835203"/>
          </a:xfrm>
        </p:grpSpPr>
        <p:sp>
          <p:nvSpPr>
            <p:cNvPr id="55" name="L-Shape 54">
              <a:extLst>
                <a:ext uri="{FF2B5EF4-FFF2-40B4-BE49-F238E27FC236}"/>
              </a:extLst>
            </p:cNvPr>
            <p:cNvSpPr/>
            <p:nvPr/>
          </p:nvSpPr>
          <p:spPr>
            <a:xfrm rot="18871598">
              <a:off x="7305321" y="3178999"/>
              <a:ext cx="285811" cy="123841"/>
            </a:xfrm>
            <a:prstGeom prst="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6" name="L-Shape 55">
              <a:extLst>
                <a:ext uri="{FF2B5EF4-FFF2-40B4-BE49-F238E27FC236}"/>
              </a:extLst>
            </p:cNvPr>
            <p:cNvSpPr/>
            <p:nvPr/>
          </p:nvSpPr>
          <p:spPr>
            <a:xfrm rot="18871598">
              <a:off x="7354539" y="3725216"/>
              <a:ext cx="285811" cy="123841"/>
            </a:xfrm>
            <a:prstGeom prst="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7" name="L-Shape 56">
              <a:extLst>
                <a:ext uri="{FF2B5EF4-FFF2-40B4-BE49-F238E27FC236}"/>
              </a:extLst>
            </p:cNvPr>
            <p:cNvSpPr/>
            <p:nvPr/>
          </p:nvSpPr>
          <p:spPr>
            <a:xfrm rot="18871598">
              <a:off x="9048620" y="3728392"/>
              <a:ext cx="285811" cy="123841"/>
            </a:xfrm>
            <a:prstGeom prst="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8" name="L-Shape 57">
              <a:extLst>
                <a:ext uri="{FF2B5EF4-FFF2-40B4-BE49-F238E27FC236}"/>
              </a:extLst>
            </p:cNvPr>
            <p:cNvSpPr/>
            <p:nvPr/>
          </p:nvSpPr>
          <p:spPr>
            <a:xfrm rot="18871598">
              <a:off x="10747465" y="3725216"/>
              <a:ext cx="285811" cy="123841"/>
            </a:xfrm>
            <a:prstGeom prst="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59" name="Oval 58">
            <a:extLst>
              <a:ext uri="{FF2B5EF4-FFF2-40B4-BE49-F238E27FC236}"/>
            </a:extLst>
          </p:cNvPr>
          <p:cNvSpPr/>
          <p:nvPr/>
        </p:nvSpPr>
        <p:spPr>
          <a:xfrm>
            <a:off x="6884988" y="2824437"/>
            <a:ext cx="1085850" cy="1803400"/>
          </a:xfrm>
          <a:prstGeom prst="ellipse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0" name="Oval 59">
            <a:extLst>
              <a:ext uri="{FF2B5EF4-FFF2-40B4-BE49-F238E27FC236}"/>
            </a:extLst>
          </p:cNvPr>
          <p:cNvSpPr/>
          <p:nvPr/>
        </p:nvSpPr>
        <p:spPr>
          <a:xfrm rot="16200000">
            <a:off x="8733632" y="1958455"/>
            <a:ext cx="1085850" cy="464978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C00000"/>
              </a:solidFill>
            </a:endParaRPr>
          </a:p>
        </p:txBody>
      </p:sp>
      <p:sp>
        <p:nvSpPr>
          <p:cNvPr id="61" name="Oval 60">
            <a:extLst>
              <a:ext uri="{FF2B5EF4-FFF2-40B4-BE49-F238E27FC236}"/>
            </a:extLst>
          </p:cNvPr>
          <p:cNvSpPr/>
          <p:nvPr/>
        </p:nvSpPr>
        <p:spPr>
          <a:xfrm>
            <a:off x="4686300" y="2837137"/>
            <a:ext cx="1328738" cy="18034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70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97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97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97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43" grpId="0"/>
      <p:bldP spid="3" grpId="0"/>
      <p:bldP spid="47" grpId="0"/>
      <p:bldP spid="48" grpId="0"/>
      <p:bldP spid="59" grpId="0" animBg="1"/>
      <p:bldP spid="60" grpId="0" animBg="1"/>
      <p:bldP spid="6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788" y="271463"/>
            <a:ext cx="10515600" cy="8159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Arial" charset="0"/>
                <a:cs typeface="Arial" charset="0"/>
              </a:rPr>
              <a:t>CPS </a:t>
            </a:r>
            <a:r>
              <a:rPr lang="en-US" sz="3200" dirty="0">
                <a:ea typeface="Arial" charset="0"/>
                <a:cs typeface="Arial" charset="0"/>
              </a:rPr>
              <a:t>Framework Modeling Tools</a:t>
            </a:r>
          </a:p>
        </p:txBody>
      </p:sp>
      <p:graphicFrame>
        <p:nvGraphicFramePr>
          <p:cNvPr id="2" name="Content Placeholder 1">
            <a:extLst>
              <a:ext uri="{FF2B5EF4-FFF2-40B4-BE49-F238E27FC236}"/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623902" y="1416452"/>
          <a:ext cx="8944196" cy="28270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0227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1439525" y="6565900"/>
            <a:ext cx="571500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25000"/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Courier New" charset="0"/>
              <a:buChar char="o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fld id="{DF1A8BFC-67CE-3848-8D19-7D5DC8FDDD50}" type="slidenum">
              <a:rPr altLang="en-US" sz="1400">
                <a:solidFill>
                  <a:srgbClr val="339966"/>
                </a:solidFill>
                <a:ea typeface="Arial" charset="0"/>
                <a:cs typeface="Arial" charset="0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Tx/>
                <a:buFontTx/>
                <a:buNone/>
              </a:pPr>
              <a:t>8</a:t>
            </a:fld>
            <a:endParaRPr altLang="en-US" sz="1400">
              <a:solidFill>
                <a:srgbClr val="339966"/>
              </a:solidFill>
              <a:ea typeface="Arial" charset="0"/>
              <a:cs typeface="Arial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086600" y="3525086"/>
            <a:ext cx="3481388" cy="2843964"/>
            <a:chOff x="7086600" y="3525086"/>
            <a:chExt cx="3481388" cy="2843964"/>
          </a:xfrm>
        </p:grpSpPr>
        <p:sp>
          <p:nvSpPr>
            <p:cNvPr id="3" name="Rectangle: Rounded Corners 2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8848725" y="5027613"/>
              <a:ext cx="1719263" cy="1341437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SzPct val="125000"/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Courier New" charset="0"/>
                <a:buChar char="o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 dirty="0">
                  <a:solidFill>
                    <a:srgbClr val="FFFFFF"/>
                  </a:solidFill>
                  <a:ea typeface="Arial" charset="0"/>
                  <a:cs typeface="Arial" charset="0"/>
                </a:rPr>
                <a:t>CPS </a:t>
              </a:r>
              <a:r>
                <a:rPr lang="en-US" altLang="en-US" sz="1800" dirty="0" smtClean="0">
                  <a:solidFill>
                    <a:srgbClr val="FFFFFF"/>
                  </a:solidFill>
                  <a:ea typeface="Arial" charset="0"/>
                  <a:cs typeface="Arial" charset="0"/>
                </a:rPr>
                <a:t>Facets: System Artifacts</a:t>
              </a:r>
              <a:endParaRPr lang="en-US" altLang="en-US" sz="1800" dirty="0">
                <a:solidFill>
                  <a:srgbClr val="FFFFFF"/>
                </a:solidFill>
                <a:ea typeface="Arial" charset="0"/>
                <a:cs typeface="Arial" charset="0"/>
              </a:endParaRP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 dirty="0" err="1">
                  <a:solidFill>
                    <a:srgbClr val="FFFFFF"/>
                  </a:solidFill>
                  <a:ea typeface="Arial" charset="0"/>
                  <a:cs typeface="Arial" charset="0"/>
                </a:rPr>
                <a:t>xml:xsd</a:t>
              </a:r>
              <a:endParaRPr lang="en-US" altLang="en-US" sz="1800" dirty="0">
                <a:solidFill>
                  <a:srgbClr val="FFFFFF"/>
                </a:solidFill>
                <a:ea typeface="Arial" charset="0"/>
                <a:cs typeface="Arial" charset="0"/>
              </a:endParaRPr>
            </a:p>
          </p:txBody>
        </p:sp>
        <p:pic>
          <p:nvPicPr>
            <p:cNvPr id="180231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6600" y="3525086"/>
              <a:ext cx="1779753" cy="1868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1624013" y="3525086"/>
            <a:ext cx="3432229" cy="2796339"/>
            <a:chOff x="1624013" y="3525086"/>
            <a:chExt cx="3432229" cy="2796339"/>
          </a:xfrm>
        </p:grpSpPr>
        <p:sp>
          <p:nvSpPr>
            <p:cNvPr id="7" name="Rectangle: Rounded Corners 6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1624013" y="4979988"/>
              <a:ext cx="1677987" cy="1341437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SzPct val="125000"/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Courier New" charset="0"/>
                <a:buChar char="o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 dirty="0" smtClean="0">
                  <a:solidFill>
                    <a:srgbClr val="FFFFFF"/>
                  </a:solidFill>
                  <a:ea typeface="Arial" charset="0"/>
                  <a:cs typeface="Arial" charset="0"/>
                </a:rPr>
                <a:t>Competence Questions/ Reasoning</a:t>
              </a:r>
              <a:endParaRPr lang="en-US" altLang="en-US" sz="1800" dirty="0">
                <a:solidFill>
                  <a:srgbClr val="FFFFFF"/>
                </a:solidFill>
                <a:ea typeface="Arial" charset="0"/>
                <a:cs typeface="Arial" charset="0"/>
              </a:endParaRP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 dirty="0" err="1">
                  <a:solidFill>
                    <a:srgbClr val="FFFFFF"/>
                  </a:solidFill>
                  <a:ea typeface="Arial" charset="0"/>
                  <a:cs typeface="Arial" charset="0"/>
                </a:rPr>
                <a:t>owl:sparql</a:t>
              </a:r>
              <a:endParaRPr lang="en-US" altLang="en-US" sz="1800" dirty="0">
                <a:solidFill>
                  <a:srgbClr val="FFFFFF"/>
                </a:solidFill>
                <a:ea typeface="Arial" charset="0"/>
                <a:cs typeface="Arial" charset="0"/>
              </a:endParaRPr>
            </a:p>
          </p:txBody>
        </p:sp>
        <p:pic>
          <p:nvPicPr>
            <p:cNvPr id="180232" name="Picture 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9569" y="3525086"/>
              <a:ext cx="1706673" cy="20949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5201837" y="3267074"/>
            <a:ext cx="1845076" cy="3054351"/>
            <a:chOff x="5201837" y="3267074"/>
            <a:chExt cx="1845076" cy="3054351"/>
          </a:xfrm>
        </p:grpSpPr>
        <p:pic>
          <p:nvPicPr>
            <p:cNvPr id="180230" name="Picture 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84" t="18118" r="10925" b="13591"/>
            <a:stretch>
              <a:fillRect/>
            </a:stretch>
          </p:blipFill>
          <p:spPr bwMode="auto">
            <a:xfrm>
              <a:off x="5201837" y="3267074"/>
              <a:ext cx="1800706" cy="1305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Rectangle: Rounded Corners 32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5327650" y="4979988"/>
              <a:ext cx="1719263" cy="1341437"/>
            </a:xfrm>
            <a:prstGeom prst="roundRect">
              <a:avLst/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ea typeface="Arial" charset="0"/>
                  <a:cs typeface="Arial" charset="0"/>
                </a:rPr>
                <a:t>CPS </a:t>
              </a:r>
              <a:r>
                <a:rPr lang="en-US" dirty="0" smtClean="0">
                  <a:ea typeface="Arial" charset="0"/>
                  <a:cs typeface="Arial" charset="0"/>
                </a:rPr>
                <a:t>Assurance Mathematics</a:t>
              </a:r>
              <a:endParaRPr lang="en-US" dirty="0"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884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0" y="407988"/>
            <a:ext cx="10515600" cy="46355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Arial" charset="0"/>
                <a:cs typeface="Arial" charset="0"/>
              </a:rPr>
              <a:t>CPS </a:t>
            </a:r>
            <a:r>
              <a:rPr lang="en-US" sz="3200" dirty="0">
                <a:ea typeface="Arial" charset="0"/>
                <a:cs typeface="Arial" charset="0"/>
              </a:rPr>
              <a:t>Framework </a:t>
            </a:r>
            <a:r>
              <a:rPr lang="en-US" sz="3200" dirty="0" smtClean="0">
                <a:ea typeface="Arial" charset="0"/>
                <a:cs typeface="Arial" charset="0"/>
              </a:rPr>
              <a:t>Model: UML/XML</a:t>
            </a:r>
            <a:endParaRPr lang="en-US" sz="3200" dirty="0">
              <a:ea typeface="Arial" charset="0"/>
              <a:cs typeface="Arial" charset="0"/>
            </a:endParaRPr>
          </a:p>
        </p:txBody>
      </p:sp>
      <p:sp>
        <p:nvSpPr>
          <p:cNvPr id="200706" name="Slide Number Placeholder 2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1439525" y="6565900"/>
            <a:ext cx="571500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25000"/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Courier New" charset="0"/>
              <a:buChar char="o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fld id="{D1CF500A-A36F-1949-A1A1-01D2040F2793}" type="slidenum">
              <a:rPr altLang="en-US" sz="1400">
                <a:solidFill>
                  <a:srgbClr val="339966"/>
                </a:solidFill>
                <a:ea typeface="Arial" charset="0"/>
                <a:cs typeface="Arial" charset="0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Tx/>
                <a:buFontTx/>
                <a:buNone/>
              </a:pPr>
              <a:t>9</a:t>
            </a:fld>
            <a:endParaRPr altLang="en-US" sz="1400">
              <a:solidFill>
                <a:srgbClr val="339966"/>
              </a:solidFill>
              <a:ea typeface="Arial" charset="0"/>
              <a:cs typeface="Arial" charset="0"/>
            </a:endParaRPr>
          </a:p>
        </p:txBody>
      </p:sp>
      <p:pic>
        <p:nvPicPr>
          <p:cNvPr id="20070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863" y="1022781"/>
            <a:ext cx="9925050" cy="516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4370520" y="2253298"/>
            <a:ext cx="6044339" cy="2675163"/>
            <a:chOff x="4231037" y="2501271"/>
            <a:chExt cx="6044339" cy="2675163"/>
          </a:xfrm>
        </p:grpSpPr>
        <p:sp>
          <p:nvSpPr>
            <p:cNvPr id="3" name="Oval 2"/>
            <p:cNvSpPr/>
            <p:nvPr/>
          </p:nvSpPr>
          <p:spPr>
            <a:xfrm>
              <a:off x="4231037" y="3363132"/>
              <a:ext cx="914400" cy="1813302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 rot="5400000">
              <a:off x="6957447" y="727134"/>
              <a:ext cx="790414" cy="5845444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426421" y="2501271"/>
              <a:ext cx="38524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C00000"/>
                  </a:solidFill>
                </a:rPr>
                <a:t>Application of Trustworthiness to</a:t>
              </a:r>
            </a:p>
            <a:p>
              <a:pPr algn="ctr"/>
              <a:r>
                <a:rPr lang="en-US" b="1" dirty="0" smtClean="0">
                  <a:solidFill>
                    <a:srgbClr val="C00000"/>
                  </a:solidFill>
                </a:rPr>
                <a:t>each functional level of a CPS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62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0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BCOUNTONSLD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7016</TotalTime>
  <Words>810</Words>
  <Application>Microsoft Macintosh PowerPoint</Application>
  <PresentationFormat>Widescreen</PresentationFormat>
  <Paragraphs>192</Paragraphs>
  <Slides>18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  <vt:variant>
        <vt:lpstr>Custom Shows</vt:lpstr>
      </vt:variant>
      <vt:variant>
        <vt:i4>1</vt:i4>
      </vt:variant>
    </vt:vector>
  </HeadingPairs>
  <TitlesOfParts>
    <vt:vector size="25" baseType="lpstr">
      <vt:lpstr>Arial</vt:lpstr>
      <vt:lpstr>Calibri</vt:lpstr>
      <vt:lpstr>Courier New</vt:lpstr>
      <vt:lpstr>Tahoma</vt:lpstr>
      <vt:lpstr>Wingdings</vt:lpstr>
      <vt:lpstr>Office Theme</vt:lpstr>
      <vt:lpstr>CPS Trustworthiness for Aerospace and Defense Sept. 22th 2017-Aerotech CPSS</vt:lpstr>
      <vt:lpstr>3.1 What is a CPS?</vt:lpstr>
      <vt:lpstr>NIST CPS Framework</vt:lpstr>
      <vt:lpstr>5.13 Analyzing and Developing CPS: Decomposition</vt:lpstr>
      <vt:lpstr>6.1.6 Mathematics of CPS Framework</vt:lpstr>
      <vt:lpstr>CPS Interactions: Vehicle Braking Example</vt:lpstr>
      <vt:lpstr>CPS Threat Defense</vt:lpstr>
      <vt:lpstr>CPS Framework Modeling Tools</vt:lpstr>
      <vt:lpstr>CPS Framework Model: UML/XML</vt:lpstr>
      <vt:lpstr>CPS Mission Analysis</vt:lpstr>
      <vt:lpstr>PowerPoint Presentation</vt:lpstr>
      <vt:lpstr>‘Competence questions’ that can be answered using the CPS Framework Model</vt:lpstr>
      <vt:lpstr>PowerPoint Presentation</vt:lpstr>
      <vt:lpstr>Some CPS Simulators</vt:lpstr>
      <vt:lpstr>Reasoning about Trustworthiness: Discrete Method</vt:lpstr>
      <vt:lpstr>Reasoning about Trustworthiness: Parametrized  Decision-Calculus</vt:lpstr>
      <vt:lpstr>CPS Framework Modeling</vt:lpstr>
      <vt:lpstr>Cone-of-Impact Vulnerability Assessment</vt:lpstr>
      <vt:lpstr>Looping First Slide</vt:lpstr>
    </vt:vector>
  </TitlesOfParts>
  <Company>NIST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Burns, Martin</dc:creator>
  <cp:lastModifiedBy>Griffor, Edward (Fed)</cp:lastModifiedBy>
  <cp:revision>359</cp:revision>
  <cp:lastPrinted>2017-09-05T12:14:00Z</cp:lastPrinted>
  <dcterms:created xsi:type="dcterms:W3CDTF">2015-09-22T13:40:22Z</dcterms:created>
  <dcterms:modified xsi:type="dcterms:W3CDTF">2017-10-02T19:54:58Z</dcterms:modified>
</cp:coreProperties>
</file>